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5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10" r:id="rId50"/>
    <p:sldId id="311" r:id="rId51"/>
    <p:sldId id="312" r:id="rId52"/>
    <p:sldId id="306" r:id="rId53"/>
    <p:sldId id="307" r:id="rId54"/>
    <p:sldId id="308" r:id="rId55"/>
    <p:sldId id="30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61AC8-6CFD-4283-858B-D186F9E5A45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1EBB7-62AE-4FF3-B191-13CC0D37D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84FEF-3163-4346-8EF3-C18EBE0391E9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r-H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3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3BD56-C756-4AD6-9BE8-6F911922ACA7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r-H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7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84FEF-3163-4346-8EF3-C18EBE0391E9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r-HR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A881-6021-4B39-AF82-CDCDBD0C2EB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D27C-93F6-4256-B676-794CFAE2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976563"/>
            <a:ext cx="8229600" cy="269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199" y="3933056"/>
            <a:ext cx="6400800" cy="1080120"/>
          </a:xfrm>
        </p:spPr>
        <p:txBody>
          <a:bodyPr/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hr-HR" dirty="0" smtClean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2"/>
            <a:ext cx="8229600" cy="1470025"/>
          </a:xfrm>
          <a:noFill/>
        </p:spPr>
        <p:txBody>
          <a:bodyPr lIns="91440"/>
          <a:lstStyle>
            <a:lvl1pPr algn="l"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9673" y="5445224"/>
            <a:ext cx="6398326" cy="649287"/>
          </a:xfrm>
        </p:spPr>
        <p:txBody>
          <a:bodyPr/>
          <a:lstStyle>
            <a:lvl1pPr marL="0" indent="0">
              <a:buNone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803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2957513"/>
            <a:ext cx="6994525" cy="269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91680" y="3212976"/>
            <a:ext cx="6400800" cy="108012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hr-HR" dirty="0" smtClean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91680" y="1505932"/>
            <a:ext cx="6995120" cy="1470025"/>
          </a:xfrm>
          <a:noFill/>
        </p:spPr>
        <p:txBody>
          <a:bodyPr lIns="91440"/>
          <a:lstStyle>
            <a:lvl1pPr algn="l"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0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3848" y="1052735"/>
            <a:ext cx="8576143" cy="5374755"/>
          </a:xfrm>
        </p:spPr>
        <p:txBody>
          <a:bodyPr lIns="182880" tIns="91440" rIns="182880"/>
          <a:lstStyle>
            <a:lvl1pPr marL="347472" indent="-347472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61988" indent="-342900">
              <a:spcBef>
                <a:spcPts val="300"/>
              </a:spcBef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868680" indent="-2286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868363" indent="0">
              <a:buFont typeface="Courier New" panose="02070309020205020404" pitchFamily="49" charset="0"/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485900" indent="-342900">
              <a:buFont typeface="Courier New" panose="02070309020205020404" pitchFamily="49" charset="0"/>
              <a:buChar char="o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hr-HR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6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F19057-308A-4994-8C6F-6720CE4234C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0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976563"/>
            <a:ext cx="8229600" cy="269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199" y="3933056"/>
            <a:ext cx="6400800" cy="1080120"/>
          </a:xfrm>
        </p:spPr>
        <p:txBody>
          <a:bodyPr/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hr-HR" dirty="0" smtClean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2"/>
            <a:ext cx="8229600" cy="1470025"/>
          </a:xfrm>
          <a:noFill/>
        </p:spPr>
        <p:txBody>
          <a:bodyPr lIns="91440"/>
          <a:lstStyle>
            <a:lvl1pPr algn="l"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9673" y="5445224"/>
            <a:ext cx="6398326" cy="649287"/>
          </a:xfrm>
        </p:spPr>
        <p:txBody>
          <a:bodyPr/>
          <a:lstStyle>
            <a:lvl1pPr marL="0" indent="0">
              <a:buNone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00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2957513"/>
            <a:ext cx="6994525" cy="269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91680" y="3212976"/>
            <a:ext cx="6400800" cy="108012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hr-HR" dirty="0" smtClean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91680" y="1505932"/>
            <a:ext cx="6995120" cy="1470025"/>
          </a:xfrm>
          <a:noFill/>
        </p:spPr>
        <p:txBody>
          <a:bodyPr lIns="91440"/>
          <a:lstStyle>
            <a:lvl1pPr algn="l"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8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3848" y="1052735"/>
            <a:ext cx="8576143" cy="5374755"/>
          </a:xfrm>
        </p:spPr>
        <p:txBody>
          <a:bodyPr lIns="182880" tIns="91440" rIns="182880"/>
          <a:lstStyle>
            <a:lvl1pPr marL="347472" indent="-347472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61988" indent="-342900">
              <a:spcBef>
                <a:spcPts val="300"/>
              </a:spcBef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36625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211263" indent="-342900">
              <a:buFont typeface="Courier New" panose="02070309020205020404" pitchFamily="49" charset="0"/>
              <a:buChar char="o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485900" indent="-342900">
              <a:buFont typeface="Courier New" panose="02070309020205020404" pitchFamily="49" charset="0"/>
              <a:buChar char="o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6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18FDF-806E-4E24-8F93-54972A000D0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9A881-6021-4B39-AF82-CDCDBD0C2EB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D27C-93F6-4256-B676-794CFAE2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905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274320" tIns="4572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23850" y="1268413"/>
            <a:ext cx="8569325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243888" y="6429375"/>
            <a:ext cx="655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BA4AA-D519-4DC5-AC3D-ABC1D84A7F75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23850" y="6427788"/>
            <a:ext cx="792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0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190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93725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8363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Kriptografske </a:t>
            </a:r>
            <a:r>
              <a:rPr lang="fr-CH" altLang="en-US" i="1" smtClean="0"/>
              <a:t>hash</a:t>
            </a:r>
            <a:r>
              <a:rPr lang="fr-CH" altLang="en-US" smtClean="0"/>
              <a:t> funkcije u praksi 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Definicija </a:t>
            </a:r>
            <a:r>
              <a:rPr lang="fr-CH" altLang="en-US" i="1" smtClean="0"/>
              <a:t>hash</a:t>
            </a:r>
            <a:r>
              <a:rPr lang="fr-CH" altLang="en-US" smtClean="0"/>
              <a:t> funkcije 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Definicija </a:t>
            </a:r>
            <a:r>
              <a:rPr lang="fr-CH" altLang="en-US" i="1" smtClean="0"/>
              <a:t>hash</a:t>
            </a:r>
            <a:r>
              <a:rPr lang="fr-CH" altLang="en-US" smtClean="0"/>
              <a:t> funkcije 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Primjer: OpenSSL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Hash in hash-tables </a:t>
            </a:r>
            <a:r>
              <a:rPr lang="en-US" altLang="en-US" smtClean="0"/>
              <a:t>≠</a:t>
            </a:r>
            <a:r>
              <a:rPr lang="hr-HR" altLang="en-US" smtClean="0"/>
              <a:t> crypto hash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Svojstva kriptografskih </a:t>
            </a:r>
            <a:r>
              <a:rPr lang="fr-CH" altLang="en-US" i="1" smtClean="0"/>
              <a:t>hash</a:t>
            </a:r>
            <a:r>
              <a:rPr lang="fr-CH" altLang="en-US" smtClean="0"/>
              <a:t> funkcij</a:t>
            </a:r>
            <a:r>
              <a:rPr lang="hr-HR" altLang="en-US" smtClean="0"/>
              <a:t>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8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Nacini koristenja </a:t>
            </a:r>
            <a:r>
              <a:rPr lang="fr-CH" altLang="en-US" i="1" smtClean="0"/>
              <a:t>hash</a:t>
            </a:r>
            <a:r>
              <a:rPr lang="fr-CH" altLang="en-US" smtClean="0"/>
              <a:t> funkcije H</a:t>
            </a:r>
            <a:r>
              <a:rPr lang="hr-HR" altLang="en-US" smtClean="0"/>
              <a:t>(.)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Nacini koristenja </a:t>
            </a:r>
            <a:r>
              <a:rPr lang="fr-CH" altLang="en-US" i="1" smtClean="0"/>
              <a:t>hash</a:t>
            </a:r>
            <a:r>
              <a:rPr lang="fr-CH" altLang="en-US" smtClean="0"/>
              <a:t> funkcije H</a:t>
            </a:r>
            <a:r>
              <a:rPr lang="hr-HR" altLang="en-US" smtClean="0"/>
              <a:t>(.)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27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Nacini koristenja hash funkcije H(.)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3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Nacini koristenja hash funkcije H(.)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2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Autentikacija poruka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i="1" smtClean="0"/>
              <a:t>The </a:t>
            </a:r>
            <a:r>
              <a:rPr lang="fr-CH" altLang="en-US" i="1" smtClean="0"/>
              <a:t>Birthday</a:t>
            </a:r>
            <a:r>
              <a:rPr lang="hr-HR" altLang="en-US" i="1" smtClean="0"/>
              <a:t> Attack</a:t>
            </a:r>
            <a:endParaRPr lang="en-GB" altLang="en-US" i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i="1" smtClean="0"/>
              <a:t>The </a:t>
            </a:r>
            <a:r>
              <a:rPr lang="fr-CH" altLang="en-US" i="1" smtClean="0"/>
              <a:t>Birthday</a:t>
            </a:r>
            <a:r>
              <a:rPr lang="hr-HR" altLang="en-US" i="1" smtClean="0"/>
              <a:t> Attack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Minimalna</a:t>
            </a:r>
            <a:r>
              <a:rPr lang="fr-CH" altLang="en-US" smtClean="0"/>
              <a:t> duljine </a:t>
            </a:r>
            <a:r>
              <a:rPr lang="fr-CH" altLang="en-US" i="1" smtClean="0"/>
              <a:t>hash</a:t>
            </a:r>
            <a:r>
              <a:rPr lang="fr-CH" altLang="en-US" smtClean="0"/>
              <a:t> vrijednosti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Napad na </a:t>
            </a:r>
            <a:r>
              <a:rPr lang="fr-CH" altLang="en-US" i="1" smtClean="0"/>
              <a:t>weak-collision resistance</a:t>
            </a:r>
            <a:endParaRPr lang="en-GB" altLang="en-US" i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2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Napad na </a:t>
            </a:r>
            <a:r>
              <a:rPr lang="fr-CH" altLang="en-US" i="1" smtClean="0"/>
              <a:t>weak-collision resistance</a:t>
            </a:r>
            <a:endParaRPr lang="en-GB" altLang="en-US" i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8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Struktura tipicne </a:t>
            </a:r>
            <a:r>
              <a:rPr lang="fr-CH" altLang="en-US" i="1" smtClean="0"/>
              <a:t>hash</a:t>
            </a:r>
            <a:r>
              <a:rPr lang="fr-CH" altLang="en-US" smtClean="0"/>
              <a:t> funkcije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6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Poznate </a:t>
            </a:r>
            <a:r>
              <a:rPr lang="fr-CH" altLang="en-US" i="1" smtClean="0"/>
              <a:t>hash</a:t>
            </a:r>
            <a:r>
              <a:rPr lang="fr-CH" altLang="en-US" smtClean="0"/>
              <a:t> funkcije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11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Primjer: mentalni poker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1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Primjer: Merkle tree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0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Primjer: Merkle tree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58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Autentikacija poruka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5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Primjer: Merkle tree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Definicija MAC funkcije</a:t>
            </a:r>
            <a:r>
              <a:rPr lang="fr-CH" altLang="en-US" sz="2400" smtClean="0"/>
              <a:t>*</a:t>
            </a:r>
            <a:endParaRPr lang="en-GB" altLang="en-US" sz="24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43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Svojstva MAC funkcije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8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Nacini koristenja MAC-a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Kompozicija Enc and MAC funkcija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Authnticated encrpytion (AE) modovi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88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Primjeri p</a:t>
            </a:r>
            <a:r>
              <a:rPr lang="fr-CH" altLang="en-US" smtClean="0"/>
              <a:t>rimjene MAC-a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9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Cipher Block Chaining MAC (CBC-MAC)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Sigurnost </a:t>
            </a:r>
            <a:r>
              <a:rPr lang="fr-CH" altLang="en-US" smtClean="0"/>
              <a:t>CBC-MAC</a:t>
            </a:r>
            <a:r>
              <a:rPr lang="hr-HR" altLang="en-US" smtClean="0"/>
              <a:t>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6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1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Sigurnost </a:t>
            </a:r>
            <a:r>
              <a:rPr lang="fr-CH" altLang="en-US" smtClean="0"/>
              <a:t>CBC-MAC</a:t>
            </a:r>
            <a:r>
              <a:rPr lang="hr-HR" altLang="en-US" smtClean="0"/>
              <a:t>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9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i="1" smtClean="0"/>
              <a:t>Hash</a:t>
            </a:r>
            <a:r>
              <a:rPr lang="fr-CH" altLang="en-US" smtClean="0"/>
              <a:t> MAC</a:t>
            </a:r>
            <a:r>
              <a:rPr lang="hr-HR" altLang="en-US" smtClean="0"/>
              <a:t> (HMAC)</a:t>
            </a:r>
            <a:endParaRPr lang="fr-CH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75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97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Definicija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18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i="1" smtClean="0"/>
              <a:t>Hash and </a:t>
            </a:r>
            <a:r>
              <a:rPr lang="hr-HR" altLang="en-US" i="1" smtClean="0"/>
              <a:t>S</a:t>
            </a:r>
            <a:r>
              <a:rPr lang="fr-CH" altLang="en-US" i="1" smtClean="0"/>
              <a:t>ign</a:t>
            </a:r>
            <a:r>
              <a:rPr lang="fr-CH" altLang="en-US" smtClean="0"/>
              <a:t> paradigma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4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Primjer: </a:t>
            </a:r>
            <a:r>
              <a:rPr lang="fr-CH" altLang="en-US" i="1" smtClean="0"/>
              <a:t>RSA signature</a:t>
            </a:r>
            <a:endParaRPr lang="en-GB" altLang="en-US" i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61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8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i="1" smtClean="0"/>
              <a:t>Public-key certificates</a:t>
            </a:r>
            <a:endParaRPr lang="en-GB" altLang="en-US" i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87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Public-Key Certificates</a:t>
            </a:r>
            <a:r>
              <a:rPr lang="en-US" altLang="en-US" smtClean="0"/>
              <a:t> Generation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2F9E5-6796-4670-A6F2-7250219A05B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38" name="Group 43037"/>
          <p:cNvGrpSpPr>
            <a:grpSpLocks/>
          </p:cNvGrpSpPr>
          <p:nvPr/>
        </p:nvGrpSpPr>
        <p:grpSpPr bwMode="auto">
          <a:xfrm>
            <a:off x="4772025" y="1898650"/>
            <a:ext cx="1333500" cy="647700"/>
            <a:chOff x="4644008" y="2150803"/>
            <a:chExt cx="1333178" cy="646893"/>
          </a:xfrm>
        </p:grpSpPr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4644008" y="2493276"/>
              <a:ext cx="1333178" cy="3044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H(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 info</a:t>
              </a:r>
              <a:r>
                <a:rPr kumimoji="0" lang="hr-H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44" name="Rectangle 74"/>
            <p:cNvSpPr>
              <a:spLocks noChangeArrowheads="1"/>
            </p:cNvSpPr>
            <p:nvPr/>
          </p:nvSpPr>
          <p:spPr bwMode="auto">
            <a:xfrm>
              <a:off x="4771003" y="2150803"/>
              <a:ext cx="1049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Hash value</a:t>
              </a:r>
              <a:endParaRPr kumimoji="0" lang="en-GB" alt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43037" name="Group 43036"/>
          <p:cNvGrpSpPr>
            <a:grpSpLocks/>
          </p:cNvGrpSpPr>
          <p:nvPr/>
        </p:nvGrpSpPr>
        <p:grpSpPr bwMode="auto">
          <a:xfrm>
            <a:off x="3302000" y="1716088"/>
            <a:ext cx="1185863" cy="860425"/>
            <a:chOff x="3174803" y="1968467"/>
            <a:chExt cx="1185577" cy="860028"/>
          </a:xfrm>
        </p:grpSpPr>
        <p:sp>
          <p:nvSpPr>
            <p:cNvPr id="2" name="Rectangle 284"/>
            <p:cNvSpPr>
              <a:spLocks noChangeArrowheads="1"/>
            </p:cNvSpPr>
            <p:nvPr/>
          </p:nvSpPr>
          <p:spPr bwMode="auto">
            <a:xfrm>
              <a:off x="3553051" y="1968467"/>
              <a:ext cx="807329" cy="52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Hash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function</a:t>
              </a:r>
              <a:endParaRPr kumimoji="0" lang="en-GB" alt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grpSp>
          <p:nvGrpSpPr>
            <p:cNvPr id="4" name="Group 70"/>
            <p:cNvGrpSpPr>
              <a:grpSpLocks/>
            </p:cNvGrpSpPr>
            <p:nvPr/>
          </p:nvGrpSpPr>
          <p:grpSpPr bwMode="auto">
            <a:xfrm>
              <a:off x="3801101" y="2458580"/>
              <a:ext cx="314407" cy="369915"/>
              <a:chOff x="-1934223" y="3873091"/>
              <a:chExt cx="314407" cy="369915"/>
            </a:xfrm>
          </p:grpSpPr>
          <p:sp>
            <p:nvSpPr>
              <p:cNvPr id="5" name="Rectangle 26"/>
              <p:cNvSpPr>
                <a:spLocks noChangeArrowheads="1"/>
              </p:cNvSpPr>
              <p:nvPr/>
            </p:nvSpPr>
            <p:spPr bwMode="auto">
              <a:xfrm>
                <a:off x="-1934223" y="3873091"/>
                <a:ext cx="311231" cy="369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H</a:t>
                </a:r>
                <a:endPara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43042" name="Oval 27"/>
              <p:cNvSpPr>
                <a:spLocks noChangeArrowheads="1"/>
              </p:cNvSpPr>
              <p:nvPr/>
            </p:nvSpPr>
            <p:spPr bwMode="auto">
              <a:xfrm>
                <a:off x="-1924696" y="3907384"/>
                <a:ext cx="304880" cy="30482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11" name="Straight Arrow Connector 10"/>
            <p:cNvCxnSpPr>
              <a:stCxn id="43023" idx="3"/>
              <a:endCxn id="43042" idx="2"/>
            </p:cNvCxnSpPr>
            <p:nvPr/>
          </p:nvCxnSpPr>
          <p:spPr>
            <a:xfrm>
              <a:off x="3174803" y="2644430"/>
              <a:ext cx="636434" cy="15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>
            <a:stCxn id="43042" idx="6"/>
            <a:endCxn id="70" idx="1"/>
          </p:cNvCxnSpPr>
          <p:nvPr/>
        </p:nvCxnSpPr>
        <p:spPr>
          <a:xfrm>
            <a:off x="4243388" y="2393950"/>
            <a:ext cx="5286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39" name="Group 43038"/>
          <p:cNvGrpSpPr>
            <a:grpSpLocks/>
          </p:cNvGrpSpPr>
          <p:nvPr/>
        </p:nvGrpSpPr>
        <p:grpSpPr bwMode="auto">
          <a:xfrm>
            <a:off x="6105525" y="1500188"/>
            <a:ext cx="1454150" cy="2500312"/>
            <a:chOff x="5977186" y="1751535"/>
            <a:chExt cx="1454510" cy="2500182"/>
          </a:xfrm>
        </p:grpSpPr>
        <p:grpSp>
          <p:nvGrpSpPr>
            <p:cNvPr id="43030" name="Group 88"/>
            <p:cNvGrpSpPr>
              <a:grpSpLocks/>
            </p:cNvGrpSpPr>
            <p:nvPr/>
          </p:nvGrpSpPr>
          <p:grpSpPr bwMode="auto">
            <a:xfrm>
              <a:off x="6547438" y="2463243"/>
              <a:ext cx="311249" cy="369886"/>
              <a:chOff x="-1705374" y="2555337"/>
              <a:chExt cx="311249" cy="369886"/>
            </a:xfrm>
          </p:grpSpPr>
          <p:sp>
            <p:nvSpPr>
              <p:cNvPr id="43036" name="Rectangle 9"/>
              <p:cNvSpPr>
                <a:spLocks noChangeArrowheads="1"/>
              </p:cNvSpPr>
              <p:nvPr/>
            </p:nvSpPr>
            <p:spPr bwMode="auto">
              <a:xfrm>
                <a:off x="-1705374" y="2555337"/>
                <a:ext cx="311249" cy="369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E</a:t>
                </a:r>
                <a:endPara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6" name="Oval 10"/>
              <p:cNvSpPr>
                <a:spLocks noChangeArrowheads="1"/>
              </p:cNvSpPr>
              <p:nvPr/>
            </p:nvSpPr>
            <p:spPr bwMode="auto">
              <a:xfrm>
                <a:off x="-1705374" y="2583912"/>
                <a:ext cx="304897" cy="30479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92" name="Straight Arrow Connector 91"/>
            <p:cNvCxnSpPr>
              <a:stCxn id="70" idx="3"/>
              <a:endCxn id="4294967295" idx="2"/>
            </p:cNvCxnSpPr>
            <p:nvPr/>
          </p:nvCxnSpPr>
          <p:spPr>
            <a:xfrm flipV="1">
              <a:off x="5977186" y="2643664"/>
              <a:ext cx="570054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2" name="Rectangle 284"/>
            <p:cNvSpPr>
              <a:spLocks noChangeArrowheads="1"/>
            </p:cNvSpPr>
            <p:nvPr/>
          </p:nvSpPr>
          <p:spPr bwMode="auto">
            <a:xfrm>
              <a:off x="6153437" y="1751535"/>
              <a:ext cx="103817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Public-key encryption algorithm</a:t>
              </a:r>
              <a:endPara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33" name="Line 7"/>
            <p:cNvSpPr>
              <a:spLocks noChangeShapeType="1"/>
            </p:cNvSpPr>
            <p:nvPr/>
          </p:nvSpPr>
          <p:spPr bwMode="auto">
            <a:xfrm flipV="1">
              <a:off x="6699886" y="2796617"/>
              <a:ext cx="0" cy="4062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284"/>
            <p:cNvSpPr>
              <a:spLocks noChangeArrowheads="1"/>
            </p:cNvSpPr>
            <p:nvPr/>
          </p:nvSpPr>
          <p:spPr bwMode="auto">
            <a:xfrm>
              <a:off x="6042290" y="3513568"/>
              <a:ext cx="1389406" cy="738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Certification </a:t>
              </a:r>
              <a:b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Authority’s (CA) </a:t>
              </a:r>
              <a:b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private key</a:t>
              </a:r>
              <a:endParaRPr kumimoji="0" lang="hr-HR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21" name="Rectangle 43020"/>
            <p:cNvSpPr/>
            <p:nvPr/>
          </p:nvSpPr>
          <p:spPr>
            <a:xfrm>
              <a:off x="6466257" y="3197672"/>
              <a:ext cx="468429" cy="3079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</a:t>
              </a:r>
              <a:r>
                <a:rPr kumimoji="0" lang="en-US" altLang="en-US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CA</a:t>
              </a:r>
              <a:endParaRPr kumimoji="0" lang="hr-HR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cxnSp>
        <p:nvCxnSpPr>
          <p:cNvPr id="102" name="Straight Arrow Connector 101"/>
          <p:cNvCxnSpPr>
            <a:stCxn id="4294967295" idx="6"/>
            <a:endCxn id="103" idx="1"/>
          </p:cNvCxnSpPr>
          <p:nvPr/>
        </p:nvCxnSpPr>
        <p:spPr>
          <a:xfrm flipV="1">
            <a:off x="6980238" y="2389188"/>
            <a:ext cx="579437" cy="3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32"/>
          <p:cNvSpPr txBox="1">
            <a:spLocks noChangeArrowheads="1"/>
          </p:cNvSpPr>
          <p:nvPr/>
        </p:nvSpPr>
        <p:spPr bwMode="auto">
          <a:xfrm>
            <a:off x="7559675" y="2236788"/>
            <a:ext cx="13335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Signature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40" name="Group 43039"/>
          <p:cNvGrpSpPr>
            <a:grpSpLocks/>
          </p:cNvGrpSpPr>
          <p:nvPr/>
        </p:nvGrpSpPr>
        <p:grpSpPr bwMode="auto">
          <a:xfrm>
            <a:off x="1968500" y="3162300"/>
            <a:ext cx="1333500" cy="2211388"/>
            <a:chOff x="1840198" y="3413702"/>
            <a:chExt cx="1334605" cy="2211755"/>
          </a:xfrm>
        </p:grpSpPr>
        <p:sp>
          <p:nvSpPr>
            <p:cNvPr id="43028" name="Text Box 4"/>
            <p:cNvSpPr txBox="1">
              <a:spLocks noChangeArrowheads="1"/>
            </p:cNvSpPr>
            <p:nvPr/>
          </p:nvSpPr>
          <p:spPr bwMode="auto">
            <a:xfrm>
              <a:off x="1840198" y="4086695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43029" name="Straight Arrow Connector 43028"/>
            <p:cNvCxnSpPr>
              <a:stCxn id="43023" idx="2"/>
              <a:endCxn id="43028" idx="0"/>
            </p:cNvCxnSpPr>
            <p:nvPr/>
          </p:nvCxnSpPr>
          <p:spPr>
            <a:xfrm>
              <a:off x="2507500" y="3413702"/>
              <a:ext cx="0" cy="67321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031" name="Elbow Connector 43030"/>
          <p:cNvCxnSpPr>
            <a:stCxn id="103" idx="2"/>
            <a:endCxn id="111" idx="3"/>
          </p:cNvCxnSpPr>
          <p:nvPr/>
        </p:nvCxnSpPr>
        <p:spPr>
          <a:xfrm rot="5400000">
            <a:off x="4275138" y="1566863"/>
            <a:ext cx="2976562" cy="4926012"/>
          </a:xfrm>
          <a:prstGeom prst="bentConnector2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Box 32"/>
          <p:cNvSpPr txBox="1">
            <a:spLocks noChangeArrowheads="1"/>
          </p:cNvSpPr>
          <p:nvPr/>
        </p:nvSpPr>
        <p:spPr bwMode="auto">
          <a:xfrm>
            <a:off x="1968500" y="5365750"/>
            <a:ext cx="1331913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Signature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41" name="Group 43040"/>
          <p:cNvGrpSpPr>
            <a:grpSpLocks/>
          </p:cNvGrpSpPr>
          <p:nvPr/>
        </p:nvGrpSpPr>
        <p:grpSpPr bwMode="auto">
          <a:xfrm>
            <a:off x="1201738" y="3835400"/>
            <a:ext cx="704850" cy="1835150"/>
            <a:chOff x="1073419" y="4086695"/>
            <a:chExt cx="705126" cy="1835667"/>
          </a:xfrm>
        </p:grpSpPr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 rot="16200000">
              <a:off x="424761" y="4851274"/>
              <a:ext cx="1635586" cy="338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Signed certificate</a:t>
              </a:r>
            </a:p>
          </p:txBody>
        </p:sp>
        <p:sp>
          <p:nvSpPr>
            <p:cNvPr id="43034" name="Left Brace 43033"/>
            <p:cNvSpPr/>
            <p:nvPr/>
          </p:nvSpPr>
          <p:spPr>
            <a:xfrm>
              <a:off x="1406925" y="4086695"/>
              <a:ext cx="371620" cy="1835667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022" name="Group 43035"/>
          <p:cNvGrpSpPr>
            <a:grpSpLocks/>
          </p:cNvGrpSpPr>
          <p:nvPr/>
        </p:nvGrpSpPr>
        <p:grpSpPr bwMode="auto">
          <a:xfrm>
            <a:off x="358775" y="1341438"/>
            <a:ext cx="2943225" cy="2030412"/>
            <a:chOff x="231601" y="1592570"/>
            <a:chExt cx="2943202" cy="2031325"/>
          </a:xfrm>
        </p:grpSpPr>
        <p:sp>
          <p:nvSpPr>
            <p:cNvPr id="43023" name="Text Box 4"/>
            <p:cNvSpPr txBox="1">
              <a:spLocks noChangeArrowheads="1"/>
            </p:cNvSpPr>
            <p:nvPr/>
          </p:nvSpPr>
          <p:spPr bwMode="auto">
            <a:xfrm>
              <a:off x="1840198" y="1874940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15" name="Left Brace 114"/>
            <p:cNvSpPr/>
            <p:nvPr/>
          </p:nvSpPr>
          <p:spPr>
            <a:xfrm rot="10800000">
              <a:off x="1455554" y="1592570"/>
              <a:ext cx="371472" cy="2020208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35" name="Rectangle 43034"/>
            <p:cNvSpPr/>
            <p:nvPr/>
          </p:nvSpPr>
          <p:spPr>
            <a:xfrm>
              <a:off x="231601" y="1592570"/>
              <a:ext cx="1485888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 owner 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Issuer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Date of issuing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alidity period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Other info:</a:t>
              </a: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Type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Standards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...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6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Public-Key Certificates</a:t>
            </a:r>
            <a:r>
              <a:rPr lang="en-US" altLang="en-US" smtClean="0"/>
              <a:t> Verification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0DBEC-C63D-4BEE-9E7E-BEBB744998B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311525" y="1716088"/>
            <a:ext cx="2801938" cy="860425"/>
            <a:chOff x="3311774" y="1716665"/>
            <a:chExt cx="2802383" cy="860028"/>
          </a:xfrm>
        </p:grpSpPr>
        <p:grpSp>
          <p:nvGrpSpPr>
            <p:cNvPr id="45096" name="Group 43037"/>
            <p:cNvGrpSpPr>
              <a:grpSpLocks/>
            </p:cNvGrpSpPr>
            <p:nvPr/>
          </p:nvGrpSpPr>
          <p:grpSpPr bwMode="auto">
            <a:xfrm>
              <a:off x="4780979" y="1899001"/>
              <a:ext cx="1333178" cy="646893"/>
              <a:chOff x="4644008" y="2150803"/>
              <a:chExt cx="1333178" cy="646893"/>
            </a:xfrm>
          </p:grpSpPr>
          <p:sp>
            <p:nvSpPr>
              <p:cNvPr id="45104" name="Text Box 32"/>
              <p:cNvSpPr txBox="1">
                <a:spLocks noChangeArrowheads="1"/>
              </p:cNvSpPr>
              <p:nvPr/>
            </p:nvSpPr>
            <p:spPr bwMode="auto">
              <a:xfrm>
                <a:off x="4644008" y="2492896"/>
                <a:ext cx="1333178" cy="304800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r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H(</a:t>
                </a:r>
                <a:r>
                  <a:rPr kumimoji="0" lang="en-US" altLang="en-US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cert info</a:t>
                </a:r>
                <a:r>
                  <a:rPr kumimoji="0" lang="hr-HR" altLang="en-US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)</a:t>
                </a:r>
                <a:endPara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45105" name="Rectangle 74"/>
              <p:cNvSpPr>
                <a:spLocks noChangeArrowheads="1"/>
              </p:cNvSpPr>
              <p:nvPr/>
            </p:nvSpPr>
            <p:spPr bwMode="auto">
              <a:xfrm>
                <a:off x="4771003" y="2150803"/>
                <a:ext cx="10495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Hash value</a:t>
                </a:r>
                <a:endParaRPr kumimoji="0" lang="en-GB" alt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45097" name="Group 43036"/>
            <p:cNvGrpSpPr>
              <a:grpSpLocks/>
            </p:cNvGrpSpPr>
            <p:nvPr/>
          </p:nvGrpSpPr>
          <p:grpSpPr bwMode="auto">
            <a:xfrm>
              <a:off x="3311774" y="1716665"/>
              <a:ext cx="1185577" cy="860028"/>
              <a:chOff x="3174803" y="1968467"/>
              <a:chExt cx="1185577" cy="860028"/>
            </a:xfrm>
          </p:grpSpPr>
          <p:sp>
            <p:nvSpPr>
              <p:cNvPr id="45099" name="Rectangle 284"/>
              <p:cNvSpPr>
                <a:spLocks noChangeArrowheads="1"/>
              </p:cNvSpPr>
              <p:nvPr/>
            </p:nvSpPr>
            <p:spPr bwMode="auto">
              <a:xfrm>
                <a:off x="3553051" y="1968467"/>
                <a:ext cx="807329" cy="523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Hash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function</a:t>
                </a:r>
                <a:endParaRPr kumimoji="0" lang="en-GB" alt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grpSp>
            <p:nvGrpSpPr>
              <p:cNvPr id="45100" name="Group 70"/>
              <p:cNvGrpSpPr>
                <a:grpSpLocks/>
              </p:cNvGrpSpPr>
              <p:nvPr/>
            </p:nvGrpSpPr>
            <p:grpSpPr bwMode="auto">
              <a:xfrm>
                <a:off x="3801101" y="2458580"/>
                <a:ext cx="314407" cy="369915"/>
                <a:chOff x="-1934223" y="3873091"/>
                <a:chExt cx="314407" cy="369915"/>
              </a:xfrm>
            </p:grpSpPr>
            <p:sp>
              <p:nvSpPr>
                <p:cNvPr id="45102" name="Rectangle 26"/>
                <p:cNvSpPr>
                  <a:spLocks noChangeArrowheads="1"/>
                </p:cNvSpPr>
                <p:nvPr/>
              </p:nvSpPr>
              <p:spPr bwMode="auto">
                <a:xfrm>
                  <a:off x="-1934223" y="3873091"/>
                  <a:ext cx="311231" cy="369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CH" altLang="en-US" sz="1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rPr>
                    <a:t>H</a:t>
                  </a: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5103" name="Oval 27"/>
                <p:cNvSpPr>
                  <a:spLocks noChangeArrowheads="1"/>
                </p:cNvSpPr>
                <p:nvPr/>
              </p:nvSpPr>
              <p:spPr bwMode="auto">
                <a:xfrm>
                  <a:off x="-1924696" y="3907384"/>
                  <a:ext cx="304880" cy="30482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endParaRPr>
                </a:p>
              </p:txBody>
            </p:sp>
          </p:grpSp>
          <p:cxnSp>
            <p:nvCxnSpPr>
              <p:cNvPr id="11" name="Straight Arrow Connector 10"/>
              <p:cNvCxnSpPr>
                <a:stCxn id="45078" idx="3"/>
                <a:endCxn id="45103" idx="2"/>
              </p:cNvCxnSpPr>
              <p:nvPr/>
            </p:nvCxnSpPr>
            <p:spPr>
              <a:xfrm>
                <a:off x="3174803" y="2644430"/>
                <a:ext cx="636689" cy="158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Arrow Connector 80"/>
            <p:cNvCxnSpPr>
              <a:stCxn id="45103" idx="6"/>
              <a:endCxn id="45104" idx="1"/>
            </p:cNvCxnSpPr>
            <p:nvPr/>
          </p:nvCxnSpPr>
          <p:spPr>
            <a:xfrm>
              <a:off x="4251723" y="2394214"/>
              <a:ext cx="5287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309938" y="4581525"/>
            <a:ext cx="3997325" cy="1804988"/>
            <a:chOff x="3310347" y="4581612"/>
            <a:chExt cx="3997452" cy="1805641"/>
          </a:xfrm>
        </p:grpSpPr>
        <p:grpSp>
          <p:nvGrpSpPr>
            <p:cNvPr id="45087" name="Group 88"/>
            <p:cNvGrpSpPr>
              <a:grpSpLocks/>
            </p:cNvGrpSpPr>
            <p:nvPr/>
          </p:nvGrpSpPr>
          <p:grpSpPr bwMode="auto">
            <a:xfrm>
              <a:off x="3946416" y="5339836"/>
              <a:ext cx="311249" cy="369886"/>
              <a:chOff x="-1705374" y="2555337"/>
              <a:chExt cx="311249" cy="369886"/>
            </a:xfrm>
          </p:grpSpPr>
          <p:sp>
            <p:nvSpPr>
              <p:cNvPr id="45094" name="Rectangle 9"/>
              <p:cNvSpPr>
                <a:spLocks noChangeArrowheads="1"/>
              </p:cNvSpPr>
              <p:nvPr/>
            </p:nvSpPr>
            <p:spPr bwMode="auto">
              <a:xfrm>
                <a:off x="-1705374" y="2555337"/>
                <a:ext cx="311249" cy="369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D</a:t>
                </a:r>
                <a:endPara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45095" name="Oval 10"/>
              <p:cNvSpPr>
                <a:spLocks noChangeArrowheads="1"/>
              </p:cNvSpPr>
              <p:nvPr/>
            </p:nvSpPr>
            <p:spPr bwMode="auto">
              <a:xfrm>
                <a:off x="-1705374" y="2583912"/>
                <a:ext cx="304897" cy="30479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92" name="Straight Arrow Connector 91"/>
            <p:cNvCxnSpPr>
              <a:stCxn id="111" idx="3"/>
              <a:endCxn id="45095" idx="2"/>
            </p:cNvCxnSpPr>
            <p:nvPr/>
          </p:nvCxnSpPr>
          <p:spPr>
            <a:xfrm>
              <a:off x="3310347" y="5518576"/>
              <a:ext cx="636607" cy="15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89" name="Rectangle 284"/>
            <p:cNvSpPr>
              <a:spLocks noChangeArrowheads="1"/>
            </p:cNvSpPr>
            <p:nvPr/>
          </p:nvSpPr>
          <p:spPr bwMode="auto">
            <a:xfrm>
              <a:off x="3579778" y="4581612"/>
              <a:ext cx="103817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Public-key encryption algorithm</a:t>
              </a:r>
              <a:endPara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5090" name="Line 7"/>
            <p:cNvSpPr>
              <a:spLocks noChangeShapeType="1"/>
            </p:cNvSpPr>
            <p:nvPr/>
          </p:nvSpPr>
          <p:spPr bwMode="auto">
            <a:xfrm flipV="1">
              <a:off x="4098864" y="5673210"/>
              <a:ext cx="0" cy="4062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5091" name="Group 22"/>
            <p:cNvGrpSpPr>
              <a:grpSpLocks/>
            </p:cNvGrpSpPr>
            <p:nvPr/>
          </p:nvGrpSpPr>
          <p:grpSpPr bwMode="auto">
            <a:xfrm>
              <a:off x="3849501" y="6074280"/>
              <a:ext cx="3458298" cy="312973"/>
              <a:chOff x="3849501" y="6074280"/>
              <a:chExt cx="3458298" cy="312973"/>
            </a:xfrm>
          </p:grpSpPr>
          <p:sp>
            <p:nvSpPr>
              <p:cNvPr id="100" name="Rectangle 284"/>
              <p:cNvSpPr>
                <a:spLocks noChangeArrowheads="1"/>
              </p:cNvSpPr>
              <p:nvPr/>
            </p:nvSpPr>
            <p:spPr bwMode="auto">
              <a:xfrm>
                <a:off x="4251764" y="6079167"/>
                <a:ext cx="3056035" cy="308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Certification Authority’s (CA) </a:t>
                </a:r>
                <a:r>
                  <a:rPr kumimoji="0" lang="hr-HR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public</a:t>
                </a: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 key</a:t>
                </a:r>
                <a:endParaRPr kumimoji="0" lang="hr-HR" altLang="en-US" sz="14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43021" name="Rectangle 43020"/>
              <p:cNvSpPr/>
              <p:nvPr/>
            </p:nvSpPr>
            <p:spPr>
              <a:xfrm>
                <a:off x="3850114" y="6074402"/>
                <a:ext cx="498491" cy="308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P</a:t>
                </a:r>
                <a:r>
                  <a:rPr kumimoji="0" lang="hr-H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u</a:t>
                </a:r>
                <a:r>
                  <a:rPr kumimoji="0" lang="en-US" alt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CA</a:t>
                </a:r>
                <a:endParaRPr kumimoji="0" lang="hr-HR" alt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251325" y="5365750"/>
            <a:ext cx="1857375" cy="304800"/>
            <a:chOff x="4251313" y="5365760"/>
            <a:chExt cx="1857374" cy="304800"/>
          </a:xfrm>
        </p:grpSpPr>
        <p:cxnSp>
          <p:nvCxnSpPr>
            <p:cNvPr id="102" name="Straight Arrow Connector 101"/>
            <p:cNvCxnSpPr>
              <a:stCxn id="45095" idx="6"/>
              <a:endCxn id="103" idx="1"/>
            </p:cNvCxnSpPr>
            <p:nvPr/>
          </p:nvCxnSpPr>
          <p:spPr>
            <a:xfrm flipV="1">
              <a:off x="4251313" y="5518160"/>
              <a:ext cx="523875" cy="3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 Box 32"/>
            <p:cNvSpPr txBox="1">
              <a:spLocks noChangeArrowheads="1"/>
            </p:cNvSpPr>
            <p:nvPr/>
          </p:nvSpPr>
          <p:spPr bwMode="auto">
            <a:xfrm>
              <a:off x="4775188" y="5365760"/>
              <a:ext cx="1333499" cy="304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H(cert info)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45063" name="Group 19"/>
          <p:cNvGrpSpPr>
            <a:grpSpLocks/>
          </p:cNvGrpSpPr>
          <p:nvPr/>
        </p:nvGrpSpPr>
        <p:grpSpPr bwMode="auto">
          <a:xfrm>
            <a:off x="1209675" y="3835400"/>
            <a:ext cx="2101850" cy="1835150"/>
            <a:chOff x="1210390" y="3834893"/>
            <a:chExt cx="2101384" cy="1835667"/>
          </a:xfrm>
        </p:grpSpPr>
        <p:sp>
          <p:nvSpPr>
            <p:cNvPr id="45081" name="Text Box 4"/>
            <p:cNvSpPr txBox="1">
              <a:spLocks noChangeArrowheads="1"/>
            </p:cNvSpPr>
            <p:nvPr/>
          </p:nvSpPr>
          <p:spPr bwMode="auto">
            <a:xfrm>
              <a:off x="1977169" y="3834893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11" name="Text Box 32"/>
            <p:cNvSpPr txBox="1">
              <a:spLocks noChangeArrowheads="1"/>
            </p:cNvSpPr>
            <p:nvPr/>
          </p:nvSpPr>
          <p:spPr bwMode="auto">
            <a:xfrm>
              <a:off x="1976983" y="5365674"/>
              <a:ext cx="1333204" cy="304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Signature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 rot="16200000">
              <a:off x="561628" y="4599575"/>
              <a:ext cx="1635586" cy="33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Signed certificate</a:t>
              </a:r>
            </a:p>
          </p:txBody>
        </p:sp>
        <p:sp>
          <p:nvSpPr>
            <p:cNvPr id="43034" name="Left Brace 43033"/>
            <p:cNvSpPr/>
            <p:nvPr/>
          </p:nvSpPr>
          <p:spPr>
            <a:xfrm>
              <a:off x="1543691" y="3834893"/>
              <a:ext cx="371393" cy="1835667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8300" y="1341438"/>
            <a:ext cx="2943225" cy="2493962"/>
            <a:chOff x="368572" y="1340768"/>
            <a:chExt cx="2943202" cy="2494125"/>
          </a:xfrm>
        </p:grpSpPr>
        <p:cxnSp>
          <p:nvCxnSpPr>
            <p:cNvPr id="43029" name="Straight Arrow Connector 43028"/>
            <p:cNvCxnSpPr>
              <a:stCxn id="45081" idx="0"/>
              <a:endCxn id="45078" idx="2"/>
            </p:cNvCxnSpPr>
            <p:nvPr/>
          </p:nvCxnSpPr>
          <p:spPr>
            <a:xfrm flipV="1">
              <a:off x="2645029" y="3161749"/>
              <a:ext cx="0" cy="67314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 Box 4"/>
            <p:cNvSpPr txBox="1">
              <a:spLocks noChangeArrowheads="1"/>
            </p:cNvSpPr>
            <p:nvPr/>
          </p:nvSpPr>
          <p:spPr bwMode="auto">
            <a:xfrm>
              <a:off x="1977169" y="1623138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15" name="Left Brace 114"/>
            <p:cNvSpPr/>
            <p:nvPr/>
          </p:nvSpPr>
          <p:spPr>
            <a:xfrm rot="10800000">
              <a:off x="1592525" y="1340768"/>
              <a:ext cx="371472" cy="2019432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35" name="Rectangle 43034"/>
            <p:cNvSpPr/>
            <p:nvPr/>
          </p:nvSpPr>
          <p:spPr>
            <a:xfrm>
              <a:off x="368572" y="1340768"/>
              <a:ext cx="1485888" cy="2030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 owner 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Issuer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Date of issuing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alidity period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Other info:</a:t>
              </a: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Type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Standards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...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784975" y="3233738"/>
            <a:ext cx="22510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If the answer is 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Yes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you accept that the 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public key 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 the certificate belongs to the 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public key owner</a:t>
            </a: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listed </a:t>
            </a:r>
            <a:b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hr-H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 the certificate.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292725" y="2546350"/>
            <a:ext cx="1420813" cy="2819400"/>
            <a:chOff x="5292080" y="2545894"/>
            <a:chExt cx="1420812" cy="2819866"/>
          </a:xfrm>
        </p:grpSpPr>
        <p:grpSp>
          <p:nvGrpSpPr>
            <p:cNvPr id="45067" name="Group 31"/>
            <p:cNvGrpSpPr>
              <a:grpSpLocks/>
            </p:cNvGrpSpPr>
            <p:nvPr/>
          </p:nvGrpSpPr>
          <p:grpSpPr bwMode="auto">
            <a:xfrm>
              <a:off x="5292080" y="3724655"/>
              <a:ext cx="1420812" cy="338554"/>
              <a:chOff x="7383465" y="3635465"/>
              <a:chExt cx="1421385" cy="338393"/>
            </a:xfrm>
          </p:grpSpPr>
          <p:grpSp>
            <p:nvGrpSpPr>
              <p:cNvPr id="45070" name="Group 58"/>
              <p:cNvGrpSpPr>
                <a:grpSpLocks/>
              </p:cNvGrpSpPr>
              <p:nvPr/>
            </p:nvGrpSpPr>
            <p:grpSpPr bwMode="auto">
              <a:xfrm>
                <a:off x="7383465" y="3661624"/>
                <a:ext cx="300240" cy="302212"/>
                <a:chOff x="6444852" y="5975729"/>
                <a:chExt cx="286589" cy="288471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6444852" y="5972871"/>
                  <a:ext cx="286512" cy="29236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074" name="Group 55"/>
                <p:cNvGrpSpPr>
                  <a:grpSpLocks/>
                </p:cNvGrpSpPr>
                <p:nvPr/>
              </p:nvGrpSpPr>
              <p:grpSpPr bwMode="auto">
                <a:xfrm>
                  <a:off x="6516216" y="6093296"/>
                  <a:ext cx="144016" cy="56768"/>
                  <a:chOff x="6516216" y="6093296"/>
                  <a:chExt cx="144016" cy="56768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6516101" y="6094059"/>
                    <a:ext cx="14401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6516101" y="6148594"/>
                    <a:ext cx="14401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071" name="Line 7"/>
              <p:cNvSpPr>
                <a:spLocks noChangeShapeType="1"/>
              </p:cNvSpPr>
              <p:nvPr/>
            </p:nvSpPr>
            <p:spPr bwMode="auto">
              <a:xfrm flipH="1" flipV="1">
                <a:off x="7683702" y="3805975"/>
                <a:ext cx="4451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2"/>
              <p:cNvSpPr>
                <a:spLocks noChangeArrowheads="1"/>
              </p:cNvSpPr>
              <p:nvPr/>
            </p:nvSpPr>
            <p:spPr bwMode="auto">
              <a:xfrm>
                <a:off x="8034602" y="3634824"/>
                <a:ext cx="770248" cy="339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Yes</a:t>
                </a:r>
                <a:r>
                  <a:rPr kumimoji="0" lang="hr-HR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/No</a:t>
                </a:r>
                <a:endParaRPr kumimoji="0" lang="en-GB" altLang="en-US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45" name="Straight Arrow Connector 44"/>
            <p:cNvCxnSpPr>
              <a:stCxn id="45104" idx="2"/>
              <a:endCxn id="50" idx="0"/>
            </p:cNvCxnSpPr>
            <p:nvPr/>
          </p:nvCxnSpPr>
          <p:spPr bwMode="auto">
            <a:xfrm flipH="1">
              <a:off x="5442893" y="2545894"/>
              <a:ext cx="4762" cy="1201937"/>
            </a:xfrm>
            <a:prstGeom prst="straightConnector1">
              <a:avLst/>
            </a:prstGeom>
            <a:ln w="127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03" idx="0"/>
              <a:endCxn id="50" idx="4"/>
            </p:cNvCxnSpPr>
            <p:nvPr/>
          </p:nvCxnSpPr>
          <p:spPr bwMode="auto">
            <a:xfrm flipV="1">
              <a:off x="5441305" y="4052681"/>
              <a:ext cx="1588" cy="1313079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90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Autentikacija </a:t>
            </a:r>
            <a:r>
              <a:rPr lang="hr-HR" altLang="en-US" smtClean="0"/>
              <a:t>putem </a:t>
            </a:r>
            <a:r>
              <a:rPr lang="fr-CH" altLang="en-US" smtClean="0"/>
              <a:t>enkripcij</a:t>
            </a:r>
            <a:r>
              <a:rPr lang="hr-HR" altLang="en-US" smtClean="0"/>
              <a:t>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06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dirty="0" smtClean="0"/>
              <a:t>Self-signed Certificates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2F9E5-6796-4670-A6F2-7250219A05B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38" name="Group 43037"/>
          <p:cNvGrpSpPr>
            <a:grpSpLocks/>
          </p:cNvGrpSpPr>
          <p:nvPr/>
        </p:nvGrpSpPr>
        <p:grpSpPr bwMode="auto">
          <a:xfrm>
            <a:off x="4772025" y="1898650"/>
            <a:ext cx="1333500" cy="647700"/>
            <a:chOff x="4644008" y="2150803"/>
            <a:chExt cx="1333178" cy="646893"/>
          </a:xfrm>
        </p:grpSpPr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4644008" y="2493276"/>
              <a:ext cx="1333178" cy="3044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H(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 info</a:t>
              </a:r>
              <a:r>
                <a:rPr kumimoji="0" lang="hr-H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44" name="Rectangle 74"/>
            <p:cNvSpPr>
              <a:spLocks noChangeArrowheads="1"/>
            </p:cNvSpPr>
            <p:nvPr/>
          </p:nvSpPr>
          <p:spPr bwMode="auto">
            <a:xfrm>
              <a:off x="4771003" y="2150803"/>
              <a:ext cx="1049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Hash value</a:t>
              </a:r>
              <a:endParaRPr kumimoji="0" lang="en-GB" alt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43037" name="Group 43036"/>
          <p:cNvGrpSpPr>
            <a:grpSpLocks/>
          </p:cNvGrpSpPr>
          <p:nvPr/>
        </p:nvGrpSpPr>
        <p:grpSpPr bwMode="auto">
          <a:xfrm>
            <a:off x="3302000" y="1716088"/>
            <a:ext cx="1185863" cy="860425"/>
            <a:chOff x="3174803" y="1968467"/>
            <a:chExt cx="1185577" cy="860028"/>
          </a:xfrm>
        </p:grpSpPr>
        <p:sp>
          <p:nvSpPr>
            <p:cNvPr id="2" name="Rectangle 284"/>
            <p:cNvSpPr>
              <a:spLocks noChangeArrowheads="1"/>
            </p:cNvSpPr>
            <p:nvPr/>
          </p:nvSpPr>
          <p:spPr bwMode="auto">
            <a:xfrm>
              <a:off x="3553051" y="1968467"/>
              <a:ext cx="807329" cy="52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Hash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function</a:t>
              </a:r>
              <a:endParaRPr kumimoji="0" lang="en-GB" alt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grpSp>
          <p:nvGrpSpPr>
            <p:cNvPr id="4" name="Group 70"/>
            <p:cNvGrpSpPr>
              <a:grpSpLocks/>
            </p:cNvGrpSpPr>
            <p:nvPr/>
          </p:nvGrpSpPr>
          <p:grpSpPr bwMode="auto">
            <a:xfrm>
              <a:off x="3801101" y="2458580"/>
              <a:ext cx="314407" cy="369915"/>
              <a:chOff x="-1934223" y="3873091"/>
              <a:chExt cx="314407" cy="369915"/>
            </a:xfrm>
          </p:grpSpPr>
          <p:sp>
            <p:nvSpPr>
              <p:cNvPr id="5" name="Rectangle 26"/>
              <p:cNvSpPr>
                <a:spLocks noChangeArrowheads="1"/>
              </p:cNvSpPr>
              <p:nvPr/>
            </p:nvSpPr>
            <p:spPr bwMode="auto">
              <a:xfrm>
                <a:off x="-1934223" y="3873091"/>
                <a:ext cx="311231" cy="369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H</a:t>
                </a:r>
                <a:endPara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43042" name="Oval 27"/>
              <p:cNvSpPr>
                <a:spLocks noChangeArrowheads="1"/>
              </p:cNvSpPr>
              <p:nvPr/>
            </p:nvSpPr>
            <p:spPr bwMode="auto">
              <a:xfrm>
                <a:off x="-1924696" y="3907384"/>
                <a:ext cx="304880" cy="30482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11" name="Straight Arrow Connector 10"/>
            <p:cNvCxnSpPr>
              <a:stCxn id="43023" idx="3"/>
              <a:endCxn id="43042" idx="2"/>
            </p:cNvCxnSpPr>
            <p:nvPr/>
          </p:nvCxnSpPr>
          <p:spPr>
            <a:xfrm>
              <a:off x="3174803" y="2644430"/>
              <a:ext cx="636434" cy="15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>
            <a:stCxn id="43042" idx="6"/>
            <a:endCxn id="70" idx="1"/>
          </p:cNvCxnSpPr>
          <p:nvPr/>
        </p:nvCxnSpPr>
        <p:spPr>
          <a:xfrm>
            <a:off x="4243388" y="2393950"/>
            <a:ext cx="5286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39" name="Group 43038"/>
          <p:cNvGrpSpPr>
            <a:grpSpLocks/>
          </p:cNvGrpSpPr>
          <p:nvPr/>
        </p:nvGrpSpPr>
        <p:grpSpPr bwMode="auto">
          <a:xfrm>
            <a:off x="6105525" y="1500188"/>
            <a:ext cx="1454150" cy="2500789"/>
            <a:chOff x="5977186" y="1751535"/>
            <a:chExt cx="1454510" cy="2500659"/>
          </a:xfrm>
        </p:grpSpPr>
        <p:grpSp>
          <p:nvGrpSpPr>
            <p:cNvPr id="43030" name="Group 88"/>
            <p:cNvGrpSpPr>
              <a:grpSpLocks/>
            </p:cNvGrpSpPr>
            <p:nvPr/>
          </p:nvGrpSpPr>
          <p:grpSpPr bwMode="auto">
            <a:xfrm>
              <a:off x="6547438" y="2463243"/>
              <a:ext cx="311249" cy="369886"/>
              <a:chOff x="-1705374" y="2555337"/>
              <a:chExt cx="311249" cy="369886"/>
            </a:xfrm>
          </p:grpSpPr>
          <p:sp>
            <p:nvSpPr>
              <p:cNvPr id="43036" name="Rectangle 9"/>
              <p:cNvSpPr>
                <a:spLocks noChangeArrowheads="1"/>
              </p:cNvSpPr>
              <p:nvPr/>
            </p:nvSpPr>
            <p:spPr bwMode="auto">
              <a:xfrm>
                <a:off x="-1705374" y="2555337"/>
                <a:ext cx="311249" cy="369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E</a:t>
                </a:r>
                <a:endPara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6" name="Oval 10"/>
              <p:cNvSpPr>
                <a:spLocks noChangeArrowheads="1"/>
              </p:cNvSpPr>
              <p:nvPr/>
            </p:nvSpPr>
            <p:spPr bwMode="auto">
              <a:xfrm>
                <a:off x="-1705374" y="2583912"/>
                <a:ext cx="304897" cy="30479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92" name="Straight Arrow Connector 91"/>
            <p:cNvCxnSpPr>
              <a:stCxn id="70" idx="3"/>
              <a:endCxn id="4294967295" idx="2"/>
            </p:cNvCxnSpPr>
            <p:nvPr/>
          </p:nvCxnSpPr>
          <p:spPr>
            <a:xfrm flipV="1">
              <a:off x="5977186" y="2643664"/>
              <a:ext cx="570054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2" name="Rectangle 284"/>
            <p:cNvSpPr>
              <a:spLocks noChangeArrowheads="1"/>
            </p:cNvSpPr>
            <p:nvPr/>
          </p:nvSpPr>
          <p:spPr bwMode="auto">
            <a:xfrm>
              <a:off x="6153437" y="1751535"/>
              <a:ext cx="103817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Public-key encryption algorithm</a:t>
              </a:r>
              <a:endPara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33" name="Line 7"/>
            <p:cNvSpPr>
              <a:spLocks noChangeShapeType="1"/>
            </p:cNvSpPr>
            <p:nvPr/>
          </p:nvSpPr>
          <p:spPr bwMode="auto">
            <a:xfrm flipV="1">
              <a:off x="6699886" y="2796617"/>
              <a:ext cx="0" cy="4062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284"/>
            <p:cNvSpPr>
              <a:spLocks noChangeArrowheads="1"/>
            </p:cNvSpPr>
            <p:nvPr/>
          </p:nvSpPr>
          <p:spPr bwMode="auto">
            <a:xfrm>
              <a:off x="6042290" y="3513568"/>
              <a:ext cx="1389406" cy="73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 owner’s</a:t>
              </a: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private key</a:t>
              </a:r>
              <a:endParaRPr kumimoji="0" lang="hr-HR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43021" name="Rectangle 43020"/>
            <p:cNvSpPr/>
            <p:nvPr/>
          </p:nvSpPr>
          <p:spPr>
            <a:xfrm>
              <a:off x="6369273" y="3197672"/>
              <a:ext cx="662397" cy="30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</a:t>
              </a:r>
              <a:r>
                <a:rPr kumimoji="0" lang="hr-HR" altLang="en-US" sz="14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Owner</a:t>
              </a:r>
              <a:endParaRPr kumimoji="0" lang="hr-HR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cxnSp>
        <p:nvCxnSpPr>
          <p:cNvPr id="102" name="Straight Arrow Connector 101"/>
          <p:cNvCxnSpPr>
            <a:stCxn id="4294967295" idx="6"/>
            <a:endCxn id="103" idx="1"/>
          </p:cNvCxnSpPr>
          <p:nvPr/>
        </p:nvCxnSpPr>
        <p:spPr>
          <a:xfrm flipV="1">
            <a:off x="6980238" y="2389188"/>
            <a:ext cx="579437" cy="3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32"/>
          <p:cNvSpPr txBox="1">
            <a:spLocks noChangeArrowheads="1"/>
          </p:cNvSpPr>
          <p:nvPr/>
        </p:nvSpPr>
        <p:spPr bwMode="auto">
          <a:xfrm>
            <a:off x="7559675" y="2236788"/>
            <a:ext cx="133350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Signature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40" name="Group 43039"/>
          <p:cNvGrpSpPr>
            <a:grpSpLocks/>
          </p:cNvGrpSpPr>
          <p:nvPr/>
        </p:nvGrpSpPr>
        <p:grpSpPr bwMode="auto">
          <a:xfrm>
            <a:off x="1968500" y="3162300"/>
            <a:ext cx="1333500" cy="2211388"/>
            <a:chOff x="1840198" y="3413702"/>
            <a:chExt cx="1334605" cy="2211755"/>
          </a:xfrm>
        </p:grpSpPr>
        <p:sp>
          <p:nvSpPr>
            <p:cNvPr id="43028" name="Text Box 4"/>
            <p:cNvSpPr txBox="1">
              <a:spLocks noChangeArrowheads="1"/>
            </p:cNvSpPr>
            <p:nvPr/>
          </p:nvSpPr>
          <p:spPr bwMode="auto">
            <a:xfrm>
              <a:off x="1840198" y="4086695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43029" name="Straight Arrow Connector 43028"/>
            <p:cNvCxnSpPr>
              <a:stCxn id="43023" idx="2"/>
              <a:endCxn id="43028" idx="0"/>
            </p:cNvCxnSpPr>
            <p:nvPr/>
          </p:nvCxnSpPr>
          <p:spPr>
            <a:xfrm>
              <a:off x="2507500" y="3413702"/>
              <a:ext cx="0" cy="67321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031" name="Elbow Connector 43030"/>
          <p:cNvCxnSpPr>
            <a:stCxn id="103" idx="2"/>
            <a:endCxn id="111" idx="3"/>
          </p:cNvCxnSpPr>
          <p:nvPr/>
        </p:nvCxnSpPr>
        <p:spPr>
          <a:xfrm rot="5400000">
            <a:off x="4275138" y="1566863"/>
            <a:ext cx="2976562" cy="4926012"/>
          </a:xfrm>
          <a:prstGeom prst="bentConnector2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Box 32"/>
          <p:cNvSpPr txBox="1">
            <a:spLocks noChangeArrowheads="1"/>
          </p:cNvSpPr>
          <p:nvPr/>
        </p:nvSpPr>
        <p:spPr bwMode="auto">
          <a:xfrm>
            <a:off x="1968500" y="5365750"/>
            <a:ext cx="1331913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Signature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43041" name="Group 43040"/>
          <p:cNvGrpSpPr>
            <a:grpSpLocks/>
          </p:cNvGrpSpPr>
          <p:nvPr/>
        </p:nvGrpSpPr>
        <p:grpSpPr bwMode="auto">
          <a:xfrm>
            <a:off x="1201738" y="3835400"/>
            <a:ext cx="704850" cy="1835150"/>
            <a:chOff x="1073419" y="4086695"/>
            <a:chExt cx="705126" cy="1835667"/>
          </a:xfrm>
        </p:grpSpPr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 rot="16200000">
              <a:off x="424761" y="4851274"/>
              <a:ext cx="1635586" cy="338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Signed certificate</a:t>
              </a:r>
            </a:p>
          </p:txBody>
        </p:sp>
        <p:sp>
          <p:nvSpPr>
            <p:cNvPr id="43034" name="Left Brace 43033"/>
            <p:cNvSpPr/>
            <p:nvPr/>
          </p:nvSpPr>
          <p:spPr>
            <a:xfrm>
              <a:off x="1406925" y="4086695"/>
              <a:ext cx="371620" cy="1835667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022" name="Group 43035"/>
          <p:cNvGrpSpPr>
            <a:grpSpLocks/>
          </p:cNvGrpSpPr>
          <p:nvPr/>
        </p:nvGrpSpPr>
        <p:grpSpPr bwMode="auto">
          <a:xfrm>
            <a:off x="358775" y="1341438"/>
            <a:ext cx="2943225" cy="2030412"/>
            <a:chOff x="231601" y="1592570"/>
            <a:chExt cx="2943202" cy="2031325"/>
          </a:xfrm>
        </p:grpSpPr>
        <p:sp>
          <p:nvSpPr>
            <p:cNvPr id="43023" name="Text Box 4"/>
            <p:cNvSpPr txBox="1">
              <a:spLocks noChangeArrowheads="1"/>
            </p:cNvSpPr>
            <p:nvPr/>
          </p:nvSpPr>
          <p:spPr bwMode="auto">
            <a:xfrm>
              <a:off x="1840198" y="1874940"/>
              <a:ext cx="1334605" cy="15387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Certificate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information</a:t>
              </a:r>
              <a:endParaRPr kumimoji="0" lang="fr-CH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115" name="Left Brace 114"/>
            <p:cNvSpPr/>
            <p:nvPr/>
          </p:nvSpPr>
          <p:spPr>
            <a:xfrm rot="10800000">
              <a:off x="1455554" y="1592570"/>
              <a:ext cx="371472" cy="2020208"/>
            </a:xfrm>
            <a:prstGeom prst="leftBrace">
              <a:avLst>
                <a:gd name="adj1" fmla="val 4294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35" name="Rectangle 43034"/>
            <p:cNvSpPr/>
            <p:nvPr/>
          </p:nvSpPr>
          <p:spPr>
            <a:xfrm>
              <a:off x="231601" y="1592570"/>
              <a:ext cx="1485888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Public key owner 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Issuer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Date of issuing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</a:t>
              </a: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alidity period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Other info:</a:t>
              </a: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Type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Standards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91440" marR="0" lvl="0" indent="-18288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...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X.509 autentikacijski okvir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98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Struktura CA: centralizirani CA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2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Lanac certifikata</a:t>
            </a:r>
            <a:r>
              <a:rPr lang="hr-HR" altLang="en-US" smtClean="0"/>
              <a:t> (</a:t>
            </a:r>
            <a:r>
              <a:rPr lang="hr-HR" altLang="en-US" i="1" smtClean="0"/>
              <a:t>chain of trust</a:t>
            </a:r>
            <a:r>
              <a:rPr lang="hr-HR" altLang="en-US" smtClean="0"/>
              <a:t>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98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Vise CA organiziranih u stablo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6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Autentikacija </a:t>
            </a:r>
            <a:r>
              <a:rPr lang="hr-HR" altLang="en-US" smtClean="0"/>
              <a:t>putem </a:t>
            </a:r>
            <a:r>
              <a:rPr lang="fr-CH" altLang="en-US" smtClean="0"/>
              <a:t>enkripcij</a:t>
            </a:r>
            <a:r>
              <a:rPr lang="hr-HR" altLang="en-US" smtClean="0"/>
              <a:t>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Autentikacija </a:t>
            </a:r>
            <a:r>
              <a:rPr lang="hr-HR" altLang="en-US" smtClean="0"/>
              <a:t>putem </a:t>
            </a:r>
            <a:r>
              <a:rPr lang="fr-CH" altLang="en-US" smtClean="0"/>
              <a:t>enkripcij</a:t>
            </a:r>
            <a:r>
              <a:rPr lang="hr-HR" altLang="en-US" smtClean="0"/>
              <a:t>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Kriptografske </a:t>
            </a:r>
            <a:r>
              <a:rPr lang="fr-CH" altLang="en-US" i="1" smtClean="0"/>
              <a:t>hash</a:t>
            </a:r>
            <a:r>
              <a:rPr lang="fr-CH" altLang="en-US" smtClean="0"/>
              <a:t> funkcije u praksi 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720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SB_teaching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SB_teaching" id="{07498FF5-0F03-4A30-8840-840FBB3C1E0B}" vid="{29727EB8-C5F3-4607-9E69-BA84CB0C0E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359</Words>
  <Application>Microsoft Office PowerPoint</Application>
  <PresentationFormat>On-screen Show (4:3)</PresentationFormat>
  <Paragraphs>123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Wingdings</vt:lpstr>
      <vt:lpstr>Office Theme</vt:lpstr>
      <vt:lpstr>FESB_teaching</vt:lpstr>
      <vt:lpstr>PowerPoint Presentation</vt:lpstr>
      <vt:lpstr>Autentikacija poruka</vt:lpstr>
      <vt:lpstr>Autentikacija poruka</vt:lpstr>
      <vt:lpstr>PowerPoint Presentation</vt:lpstr>
      <vt:lpstr>Autentikacija putem enkripcije</vt:lpstr>
      <vt:lpstr>Autentikacija putem enkripcije</vt:lpstr>
      <vt:lpstr>Autentikacija putem enkripcije</vt:lpstr>
      <vt:lpstr>PowerPoint Presentation</vt:lpstr>
      <vt:lpstr>Kriptografske hash funkcije u praksi </vt:lpstr>
      <vt:lpstr>Kriptografske hash funkcije u praksi </vt:lpstr>
      <vt:lpstr>Definicija hash funkcije </vt:lpstr>
      <vt:lpstr>Definicija hash funkcije </vt:lpstr>
      <vt:lpstr>Primjer: OpenSSL</vt:lpstr>
      <vt:lpstr>Hash in hash-tables ≠ crypto hash</vt:lpstr>
      <vt:lpstr>Svojstva kriptografskih hash funkcija</vt:lpstr>
      <vt:lpstr>Nacini koristenja hash funkcije H(.)</vt:lpstr>
      <vt:lpstr>Nacini koristenja hash funkcije H(.)</vt:lpstr>
      <vt:lpstr>Nacini koristenja hash funkcije H(.)</vt:lpstr>
      <vt:lpstr>Nacini koristenja hash funkcije H(.)</vt:lpstr>
      <vt:lpstr>The Birthday Attack</vt:lpstr>
      <vt:lpstr>The Birthday Attack</vt:lpstr>
      <vt:lpstr>Minimalna duljine hash vrijednosti</vt:lpstr>
      <vt:lpstr>Napad na weak-collision resistance</vt:lpstr>
      <vt:lpstr>Napad na weak-collision resistance</vt:lpstr>
      <vt:lpstr>Struktura tipicne hash funkcije</vt:lpstr>
      <vt:lpstr>Poznate hash funkcije</vt:lpstr>
      <vt:lpstr>Primjer: mentalni poker</vt:lpstr>
      <vt:lpstr>Primjer: Merkle tree</vt:lpstr>
      <vt:lpstr>Primjer: Merkle tree</vt:lpstr>
      <vt:lpstr>Primjer: Merkle tree</vt:lpstr>
      <vt:lpstr>PowerPoint Presentation</vt:lpstr>
      <vt:lpstr>Definicija MAC funkcije*</vt:lpstr>
      <vt:lpstr>Svojstva MAC funkcije</vt:lpstr>
      <vt:lpstr>Nacini koristenja MAC-a</vt:lpstr>
      <vt:lpstr>Kompozicija Enc and MAC funkcija</vt:lpstr>
      <vt:lpstr>Authnticated encrpytion (AE) modovi</vt:lpstr>
      <vt:lpstr>Primjeri primjene MAC-a</vt:lpstr>
      <vt:lpstr>Cipher Block Chaining MAC (CBC-MAC)</vt:lpstr>
      <vt:lpstr>Sigurnost CBC-MACa</vt:lpstr>
      <vt:lpstr>Sigurnost CBC-MACa</vt:lpstr>
      <vt:lpstr>Hash MAC (HMAC)</vt:lpstr>
      <vt:lpstr>PowerPoint Presentation</vt:lpstr>
      <vt:lpstr>Definicija</vt:lpstr>
      <vt:lpstr>Hash and Sign paradigma</vt:lpstr>
      <vt:lpstr>Primjer: RSA signature</vt:lpstr>
      <vt:lpstr>PowerPoint Presentation</vt:lpstr>
      <vt:lpstr>Public-key certificates</vt:lpstr>
      <vt:lpstr>Public-Key Certificates Generation</vt:lpstr>
      <vt:lpstr>Public-Key Certificates Verification</vt:lpstr>
      <vt:lpstr>Self-signed Certificates</vt:lpstr>
      <vt:lpstr>X.509 autentikacijski okvir</vt:lpstr>
      <vt:lpstr>Struktura CA: centralizirani CA</vt:lpstr>
      <vt:lpstr>Lanac certifikata (chain of trust)</vt:lpstr>
      <vt:lpstr>Vise CA organiziranih u stablo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mcagalj</dc:creator>
  <cp:lastModifiedBy>mcagalj</cp:lastModifiedBy>
  <cp:revision>4</cp:revision>
  <dcterms:created xsi:type="dcterms:W3CDTF">2020-03-19T08:45:21Z</dcterms:created>
  <dcterms:modified xsi:type="dcterms:W3CDTF">2022-03-04T07:19:19Z</dcterms:modified>
</cp:coreProperties>
</file>