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63" r:id="rId2"/>
    <p:sldId id="264" r:id="rId3"/>
    <p:sldId id="267" r:id="rId4"/>
    <p:sldId id="316" r:id="rId5"/>
    <p:sldId id="319" r:id="rId6"/>
    <p:sldId id="315" r:id="rId7"/>
    <p:sldId id="318" r:id="rId8"/>
    <p:sldId id="320" r:id="rId9"/>
    <p:sldId id="321" r:id="rId10"/>
    <p:sldId id="323" r:id="rId11"/>
    <p:sldId id="324" r:id="rId12"/>
    <p:sldId id="269" r:id="rId13"/>
    <p:sldId id="270" r:id="rId14"/>
    <p:sldId id="305" r:id="rId15"/>
    <p:sldId id="273" r:id="rId16"/>
    <p:sldId id="274" r:id="rId17"/>
    <p:sldId id="275" r:id="rId18"/>
    <p:sldId id="277" r:id="rId19"/>
    <p:sldId id="326" r:id="rId20"/>
    <p:sldId id="278" r:id="rId21"/>
    <p:sldId id="276" r:id="rId22"/>
    <p:sldId id="327" r:id="rId23"/>
    <p:sldId id="279" r:id="rId24"/>
    <p:sldId id="280" r:id="rId25"/>
    <p:sldId id="281" r:id="rId26"/>
    <p:sldId id="328" r:id="rId27"/>
    <p:sldId id="283" r:id="rId28"/>
    <p:sldId id="308" r:id="rId29"/>
    <p:sldId id="309" r:id="rId30"/>
    <p:sldId id="329" r:id="rId31"/>
    <p:sldId id="330" r:id="rId32"/>
    <p:sldId id="310" r:id="rId33"/>
    <p:sldId id="333" r:id="rId34"/>
    <p:sldId id="334" r:id="rId35"/>
    <p:sldId id="332" r:id="rId36"/>
    <p:sldId id="335" r:id="rId37"/>
    <p:sldId id="311" r:id="rId38"/>
    <p:sldId id="307" r:id="rId39"/>
    <p:sldId id="297" r:id="rId40"/>
    <p:sldId id="298" r:id="rId41"/>
    <p:sldId id="312" r:id="rId42"/>
    <p:sldId id="300" r:id="rId43"/>
    <p:sldId id="301" r:id="rId44"/>
    <p:sldId id="302" r:id="rId45"/>
    <p:sldId id="304" r:id="rId46"/>
    <p:sldId id="306" r:id="rId47"/>
    <p:sldId id="285" r:id="rId48"/>
    <p:sldId id="286" r:id="rId49"/>
    <p:sldId id="336" r:id="rId50"/>
    <p:sldId id="287" r:id="rId51"/>
    <p:sldId id="288" r:id="rId52"/>
    <p:sldId id="289" r:id="rId53"/>
    <p:sldId id="313" r:id="rId54"/>
    <p:sldId id="290" r:id="rId55"/>
    <p:sldId id="291" r:id="rId56"/>
    <p:sldId id="338" r:id="rId57"/>
    <p:sldId id="292" r:id="rId58"/>
    <p:sldId id="337" r:id="rId59"/>
    <p:sldId id="295" r:id="rId6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63"/>
    </p:embeddedFont>
    <p:embeddedFont>
      <p:font typeface="SymbolPS" panose="020B0604020202020204" charset="2"/>
      <p:regular r:id="rId64"/>
    </p:embeddedFont>
    <p:embeddedFont>
      <p:font typeface="Mathematica1" panose="020B0604020202020204"/>
      <p:regular r:id="rId65"/>
      <p:bold r:id="rId66"/>
    </p:embeddedFont>
    <p:embeddedFont>
      <p:font typeface="Comic Sans MS" panose="030F0702030302020204" pitchFamily="66" charset="0"/>
      <p:regular r:id="rId67"/>
      <p:bold r:id="rId68"/>
      <p:italic r:id="rId69"/>
      <p:boldItalic r:id="rId70"/>
    </p:embeddedFont>
    <p:embeddedFont>
      <p:font typeface="Consolas" panose="020B0609020204030204" pitchFamily="49" charset="0"/>
      <p:regular r:id="rId71"/>
      <p:bold r:id="rId72"/>
      <p:italic r:id="rId73"/>
      <p:boldItalic r:id="rId74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CC3300"/>
    <a:srgbClr val="EAEAEA"/>
    <a:srgbClr val="66FF99"/>
    <a:srgbClr val="006600"/>
    <a:srgbClr val="339933"/>
    <a:srgbClr val="008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04" autoAdjust="0"/>
  </p:normalViewPr>
  <p:slideViewPr>
    <p:cSldViewPr>
      <p:cViewPr varScale="1">
        <p:scale>
          <a:sx n="88" d="100"/>
          <a:sy n="88" d="100"/>
        </p:scale>
        <p:origin x="7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font" Target="fonts/font8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8D9F8A-6579-45D6-B7A1-DA78A7BE5512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456943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A89899-632A-42EA-9243-78BD92DAC19E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16213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8DBEBB-F639-4EC4-BFCD-DE2C8628EA6F}" type="slidenum">
              <a:rPr lang="en-GB" altLang="sr-Latn-RS" sz="1200"/>
              <a:pPr eaLnBrk="1" hangingPunct="1"/>
              <a:t>42</a:t>
            </a:fld>
            <a:endParaRPr lang="en-GB" altLang="sr-Latn-R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32484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410FEF-752D-4F49-9E2A-FA0F1EC50959}" type="slidenum">
              <a:rPr lang="en-GB" altLang="sr-Latn-RS" sz="1200"/>
              <a:pPr eaLnBrk="1" hangingPunct="1"/>
              <a:t>43</a:t>
            </a:fld>
            <a:endParaRPr lang="en-GB" altLang="sr-Latn-R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2008822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809ABD8-2055-46CA-8F04-E29C09CEAB45}" type="slidenum">
              <a:rPr lang="en-GB" altLang="sr-Latn-RS" sz="1200"/>
              <a:pPr eaLnBrk="1" hangingPunct="1"/>
              <a:t>44</a:t>
            </a:fld>
            <a:endParaRPr lang="en-GB" altLang="sr-Latn-R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148613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r-Latn-RS"/>
              <a:t>::</a:t>
            </a:r>
            <a:fld id="{A9F66389-97AF-4641-A3FE-E0C3F02CB551}" type="slidenum">
              <a:rPr lang="en-US" altLang="sr-Latn-RS"/>
              <a:pPr/>
              <a:t>‹#›</a:t>
            </a:fld>
            <a:r>
              <a:rPr lang="en-US" altLang="sr-Latn-RS"/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339853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r-Latn-RS"/>
              <a:t>::</a:t>
            </a:r>
            <a:fld id="{DDF8FC7B-F254-4BF3-A1E1-50C43CE58641}" type="slidenum">
              <a:rPr lang="en-US" altLang="sr-Latn-RS"/>
              <a:pPr/>
              <a:t>‹#›</a:t>
            </a:fld>
            <a:r>
              <a:rPr lang="en-US" altLang="sr-Latn-RS"/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35864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r-Latn-RS"/>
              <a:t>::</a:t>
            </a:r>
            <a:fld id="{274605FB-B48B-451A-A86B-E9AC3276138B}" type="slidenum">
              <a:rPr lang="en-US" altLang="sr-Latn-RS"/>
              <a:pPr/>
              <a:t>‹#›</a:t>
            </a:fld>
            <a:r>
              <a:rPr lang="en-US" altLang="sr-Latn-RS"/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69217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14400"/>
            <a:ext cx="411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1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r-Latn-RS"/>
              <a:t>::</a:t>
            </a:r>
            <a:fld id="{5610E384-77C0-4785-A78D-FE1C729ED3F0}" type="slidenum">
              <a:rPr lang="en-US" altLang="sr-Latn-RS"/>
              <a:pPr/>
              <a:t>‹#›</a:t>
            </a:fld>
            <a:r>
              <a:rPr lang="en-US" altLang="sr-Latn-RS"/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400989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r-Latn-RS"/>
              <a:t>::</a:t>
            </a:r>
            <a:fld id="{AE202F97-EF5E-42BF-AB10-BE01DB5CA42B}" type="slidenum">
              <a:rPr lang="en-US" altLang="sr-Latn-RS"/>
              <a:pPr/>
              <a:t>‹#›</a:t>
            </a:fld>
            <a:r>
              <a:rPr lang="en-US" altLang="sr-Latn-RS"/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322804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r-Latn-RS"/>
              <a:t>::</a:t>
            </a:r>
            <a:fld id="{E926AE1B-7B94-4DED-8CE0-8138B2B2CE34}" type="slidenum">
              <a:rPr lang="en-US" altLang="sr-Latn-RS"/>
              <a:pPr/>
              <a:t>‹#›</a:t>
            </a:fld>
            <a:r>
              <a:rPr lang="en-US" altLang="sr-Latn-RS"/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322558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r-Latn-RS"/>
              <a:t>::</a:t>
            </a:r>
            <a:fld id="{B407549A-7523-492E-8129-CDC73C323094}" type="slidenum">
              <a:rPr lang="en-US" altLang="sr-Latn-RS"/>
              <a:pPr/>
              <a:t>‹#›</a:t>
            </a:fld>
            <a:r>
              <a:rPr lang="en-US" altLang="sr-Latn-RS"/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419019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r-Latn-RS"/>
              <a:t>::</a:t>
            </a:r>
            <a:fld id="{95C8DA97-60A9-440B-A188-6FB42F44CF3E}" type="slidenum">
              <a:rPr lang="en-US" altLang="sr-Latn-RS"/>
              <a:pPr/>
              <a:t>‹#›</a:t>
            </a:fld>
            <a:r>
              <a:rPr lang="en-US" altLang="sr-Latn-RS"/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352074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r-Latn-RS"/>
              <a:t>::</a:t>
            </a:r>
            <a:fld id="{746041B8-72E8-4919-AF8C-33844C853739}" type="slidenum">
              <a:rPr lang="en-US" altLang="sr-Latn-RS"/>
              <a:pPr/>
              <a:t>‹#›</a:t>
            </a:fld>
            <a:r>
              <a:rPr lang="en-US" altLang="sr-Latn-RS"/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250393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r-Latn-RS"/>
              <a:t>::</a:t>
            </a:r>
            <a:fld id="{2130B7E9-3E89-4950-9295-A1BF13D9C843}" type="slidenum">
              <a:rPr lang="en-US" altLang="sr-Latn-RS"/>
              <a:pPr/>
              <a:t>‹#›</a:t>
            </a:fld>
            <a:r>
              <a:rPr lang="en-US" altLang="sr-Latn-RS"/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11657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r-Latn-RS"/>
              <a:t>::</a:t>
            </a:r>
            <a:fld id="{92FB2BA4-27CC-48F9-9961-492FD581D5CB}" type="slidenum">
              <a:rPr lang="en-US" altLang="sr-Latn-RS"/>
              <a:pPr/>
              <a:t>‹#›</a:t>
            </a:fld>
            <a:r>
              <a:rPr lang="en-US" altLang="sr-Latn-RS"/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240061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r-Latn-RS"/>
              <a:t>::</a:t>
            </a:r>
            <a:fld id="{350D012C-E28A-493A-BC15-25FCE230F93C}" type="slidenum">
              <a:rPr lang="en-US" altLang="sr-Latn-RS"/>
              <a:pPr/>
              <a:t>‹#›</a:t>
            </a:fld>
            <a:r>
              <a:rPr lang="en-US" altLang="sr-Latn-RS"/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412096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38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339966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altLang="sr-Latn-RS"/>
              <a:t>::</a:t>
            </a:r>
            <a:fld id="{59891996-5528-45A5-ACF4-6F0457DECE71}" type="slidenum">
              <a:rPr lang="en-US" altLang="sr-Latn-RS"/>
              <a:pPr/>
              <a:t>‹#›</a:t>
            </a:fld>
            <a:r>
              <a:rPr lang="en-US" altLang="sr-Latn-RS"/>
              <a:t>::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0"/>
            <a:ext cx="228600" cy="7588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28600" y="381000"/>
            <a:ext cx="228600" cy="3778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57200" y="533400"/>
            <a:ext cx="228600" cy="2254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685800" y="650875"/>
            <a:ext cx="228600" cy="1079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914400" y="685800"/>
            <a:ext cx="228600" cy="762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1143000" y="725488"/>
            <a:ext cx="228600" cy="36512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1371600" y="742950"/>
            <a:ext cx="228600" cy="190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99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99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99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99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9966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9966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9966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9966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9966"/>
          </a:solidFill>
          <a:latin typeface="Comic Sans MS" pitchFamily="66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81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o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o"/>
        <a:defRPr sz="24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o"/>
        <a:defRPr sz="16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o"/>
        <a:defRPr sz="1600">
          <a:solidFill>
            <a:schemeClr val="tx1"/>
          </a:solidFill>
          <a:latin typeface="+mn-lt"/>
        </a:defRPr>
      </a:lvl5pPr>
      <a:lvl6pPr marL="2590800" indent="-304800" algn="l" rtl="0" fontAlgn="base">
        <a:spcBef>
          <a:spcPct val="20000"/>
        </a:spcBef>
        <a:spcAft>
          <a:spcPct val="0"/>
        </a:spcAft>
        <a:buClr>
          <a:schemeClr val="tx1"/>
        </a:buClr>
        <a:buChar char="o"/>
        <a:defRPr sz="1600">
          <a:solidFill>
            <a:schemeClr val="tx1"/>
          </a:solidFill>
          <a:latin typeface="+mn-lt"/>
        </a:defRPr>
      </a:lvl6pPr>
      <a:lvl7pPr marL="3048000" indent="-304800" algn="l" rtl="0" fontAlgn="base">
        <a:spcBef>
          <a:spcPct val="20000"/>
        </a:spcBef>
        <a:spcAft>
          <a:spcPct val="0"/>
        </a:spcAft>
        <a:buClr>
          <a:schemeClr val="tx1"/>
        </a:buClr>
        <a:buChar char="o"/>
        <a:defRPr sz="1600">
          <a:solidFill>
            <a:schemeClr val="tx1"/>
          </a:solidFill>
          <a:latin typeface="+mn-lt"/>
        </a:defRPr>
      </a:lvl7pPr>
      <a:lvl8pPr marL="3505200" indent="-304800" algn="l" rtl="0" fontAlgn="base">
        <a:spcBef>
          <a:spcPct val="20000"/>
        </a:spcBef>
        <a:spcAft>
          <a:spcPct val="0"/>
        </a:spcAft>
        <a:buClr>
          <a:schemeClr val="tx1"/>
        </a:buClr>
        <a:buChar char="o"/>
        <a:defRPr sz="1600">
          <a:solidFill>
            <a:schemeClr val="tx1"/>
          </a:solidFill>
          <a:latin typeface="+mn-lt"/>
        </a:defRPr>
      </a:lvl8pPr>
      <a:lvl9pPr marL="3962400" indent="-304800" algn="l" rtl="0" fontAlgn="base">
        <a:spcBef>
          <a:spcPct val="20000"/>
        </a:spcBef>
        <a:spcAft>
          <a:spcPct val="0"/>
        </a:spcAft>
        <a:buClr>
          <a:schemeClr val="tx1"/>
        </a:buClr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04800" y="1676400"/>
            <a:ext cx="853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CH" altLang="sr-Latn-RS" sz="3200" b="1">
                <a:solidFill>
                  <a:srgbClr val="CC3300"/>
                </a:solidFill>
                <a:latin typeface="Comic Sans MS" panose="030F0702030302020204" pitchFamily="66" charset="0"/>
              </a:rPr>
              <a:t>Kriptografija zasnovana na </a:t>
            </a:r>
            <a:br>
              <a:rPr lang="fr-CH" altLang="sr-Latn-RS" sz="3200" b="1">
                <a:solidFill>
                  <a:srgbClr val="CC3300"/>
                </a:solidFill>
                <a:latin typeface="Comic Sans MS" panose="030F0702030302020204" pitchFamily="66" charset="0"/>
              </a:rPr>
            </a:br>
            <a:r>
              <a:rPr lang="fr-CH" altLang="sr-Latn-RS" sz="3200" b="1">
                <a:solidFill>
                  <a:srgbClr val="CC3300"/>
                </a:solidFill>
                <a:latin typeface="Comic Sans MS" panose="030F0702030302020204" pitchFamily="66" charset="0"/>
              </a:rPr>
              <a:t>asimetri</a:t>
            </a:r>
            <a:r>
              <a:rPr lang="en-US" altLang="sr-Latn-RS" sz="3200" b="1">
                <a:solidFill>
                  <a:srgbClr val="CC3300"/>
                </a:solidFill>
                <a:latin typeface="Comic Sans MS" panose="030F0702030302020204" pitchFamily="66" charset="0"/>
              </a:rPr>
              <a:t>č</a:t>
            </a:r>
            <a:r>
              <a:rPr lang="fr-CH" altLang="sr-Latn-RS" sz="3200" b="1">
                <a:solidFill>
                  <a:srgbClr val="CC3300"/>
                </a:solidFill>
                <a:latin typeface="Comic Sans MS" panose="030F0702030302020204" pitchFamily="66" charset="0"/>
              </a:rPr>
              <a:t>nim klju</a:t>
            </a:r>
            <a:r>
              <a:rPr lang="en-US" altLang="sr-Latn-RS" sz="3200" b="1">
                <a:solidFill>
                  <a:srgbClr val="CC3300"/>
                </a:solidFill>
                <a:latin typeface="Comic Sans MS" panose="030F0702030302020204" pitchFamily="66" charset="0"/>
              </a:rPr>
              <a:t>č</a:t>
            </a:r>
            <a:r>
              <a:rPr lang="fr-CH" altLang="sr-Latn-RS" sz="3200" b="1">
                <a:solidFill>
                  <a:srgbClr val="CC3300"/>
                </a:solidFill>
                <a:latin typeface="Comic Sans MS" panose="030F0702030302020204" pitchFamily="66" charset="0"/>
              </a:rPr>
              <a:t>evima</a:t>
            </a:r>
            <a:br>
              <a:rPr lang="fr-CH" altLang="sr-Latn-RS" sz="3200" b="1">
                <a:solidFill>
                  <a:srgbClr val="CC3300"/>
                </a:solidFill>
                <a:latin typeface="Comic Sans MS" panose="030F0702030302020204" pitchFamily="66" charset="0"/>
              </a:rPr>
            </a:br>
            <a:r>
              <a:rPr lang="fr-CH" altLang="sr-Latn-RS" sz="2000">
                <a:latin typeface="Comic Sans MS" panose="030F0702030302020204" pitchFamily="66" charset="0"/>
              </a:rPr>
              <a:t>(eng. </a:t>
            </a:r>
            <a:r>
              <a:rPr lang="fr-CH" altLang="sr-Latn-RS" sz="2000" i="1">
                <a:latin typeface="Comic Sans MS" panose="030F0702030302020204" pitchFamily="66" charset="0"/>
              </a:rPr>
              <a:t>public-key or asymmetric cryptography</a:t>
            </a:r>
            <a:r>
              <a:rPr lang="fr-CH" altLang="sr-Latn-RS" sz="2000">
                <a:latin typeface="Comic Sans MS" panose="030F0702030302020204" pitchFamily="66" charset="0"/>
              </a:rPr>
              <a:t>)</a:t>
            </a:r>
            <a:endParaRPr lang="en-GB" altLang="sr-Latn-RS" sz="2000">
              <a:latin typeface="Comic Sans MS" panose="030F0702030302020204" pitchFamily="66" charset="0"/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228600" cy="7588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228600" y="381000"/>
            <a:ext cx="228600" cy="3778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457200" y="533400"/>
            <a:ext cx="228600" cy="2254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685800" y="650875"/>
            <a:ext cx="228600" cy="10795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914400" y="685800"/>
            <a:ext cx="228600" cy="762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6394" name="Rectangle 14"/>
          <p:cNvSpPr>
            <a:spLocks noChangeArrowheads="1"/>
          </p:cNvSpPr>
          <p:nvPr/>
        </p:nvSpPr>
        <p:spPr bwMode="auto">
          <a:xfrm>
            <a:off x="1143000" y="725488"/>
            <a:ext cx="228600" cy="3651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6395" name="Rectangle 15"/>
          <p:cNvSpPr>
            <a:spLocks noChangeArrowheads="1"/>
          </p:cNvSpPr>
          <p:nvPr/>
        </p:nvSpPr>
        <p:spPr bwMode="auto">
          <a:xfrm>
            <a:off x="1371600" y="742950"/>
            <a:ext cx="228600" cy="1905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752475"/>
            <a:ext cx="9144000" cy="9525"/>
          </a:xfrm>
          <a:prstGeom prst="rect">
            <a:avLst/>
          </a:prstGeom>
          <a:solidFill>
            <a:srgbClr val="CC0000"/>
          </a:solidFill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Char char="o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o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o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o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o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o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o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o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o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640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fr-CH" sz="2800" b="1" kern="0" dirty="0">
                <a:latin typeface="+mn-lt"/>
              </a:rPr>
              <a:t>Mario </a:t>
            </a:r>
            <a:r>
              <a:rPr lang="en-GB" sz="2800" b="1" kern="0" dirty="0">
                <a:latin typeface="+mn-lt"/>
              </a:rPr>
              <a:t>Č</a:t>
            </a:r>
            <a:r>
              <a:rPr lang="fr-CH" sz="2800" b="1" kern="0" dirty="0" err="1">
                <a:latin typeface="+mn-lt"/>
              </a:rPr>
              <a:t>agalj</a:t>
            </a:r>
            <a:endParaRPr lang="fr-CH" sz="2800" b="1" kern="0" dirty="0">
              <a:latin typeface="+mn-lt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fr-CH" sz="2000" kern="0" dirty="0">
                <a:latin typeface="+mn-lt"/>
              </a:rPr>
              <a:t>mcagalj@fesb.hr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fr-CH" sz="2000" kern="0" dirty="0">
                <a:latin typeface="+mn-lt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hr-HR" b="1" kern="0" dirty="0">
                <a:latin typeface="+mn-lt"/>
              </a:rPr>
              <a:t>FESB</a:t>
            </a:r>
            <a:endParaRPr lang="hr-HR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34CA9FE1-1D4B-4FD8-99B5-FE36ADBF8DBA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10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/>
              <a:t>Public-</a:t>
            </a:r>
            <a:r>
              <a:rPr lang="hr-HR" altLang="sr-Latn-RS" dirty="0"/>
              <a:t>K</a:t>
            </a:r>
            <a:r>
              <a:rPr lang="fr-CH" altLang="sr-Latn-RS" dirty="0" err="1"/>
              <a:t>ey</a:t>
            </a:r>
            <a:r>
              <a:rPr lang="fr-CH" altLang="sr-Latn-RS" dirty="0"/>
              <a:t> </a:t>
            </a:r>
            <a:r>
              <a:rPr lang="fr-CH" altLang="sr-Latn-RS" dirty="0" err="1"/>
              <a:t>Cryptosystems</a:t>
            </a:r>
            <a:endParaRPr lang="en-GB" altLang="sr-Latn-RS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9906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2000" dirty="0"/>
              <a:t>A </a:t>
            </a:r>
            <a:r>
              <a:rPr lang="hr-HR" altLang="sr-Latn-RS" sz="2000" dirty="0"/>
              <a:t>ž</a:t>
            </a:r>
            <a:r>
              <a:rPr lang="fr-CH" altLang="sr-Latn-RS" sz="2000" dirty="0" err="1"/>
              <a:t>eli</a:t>
            </a:r>
            <a:r>
              <a:rPr lang="fr-CH" altLang="sr-Latn-RS" sz="2000" dirty="0"/>
              <a:t> </a:t>
            </a:r>
            <a:r>
              <a:rPr lang="hr-HR" altLang="sr-Latn-RS" sz="2000" dirty="0"/>
              <a:t>zaštititi</a:t>
            </a:r>
            <a:r>
              <a:rPr lang="fr-CH" altLang="sr-Latn-RS" sz="2000" dirty="0"/>
              <a:t> </a:t>
            </a:r>
            <a:r>
              <a:rPr lang="hr-HR" altLang="sr-Latn-RS" sz="2000" dirty="0"/>
              <a:t>integritet </a:t>
            </a:r>
            <a:r>
              <a:rPr lang="fr-CH" altLang="sr-Latn-RS" sz="2000" dirty="0" err="1"/>
              <a:t>poruk</a:t>
            </a:r>
            <a:r>
              <a:rPr lang="hr-HR" altLang="sr-Latn-RS" sz="2000" dirty="0"/>
              <a:t>e</a:t>
            </a:r>
            <a:r>
              <a:rPr lang="fr-CH" altLang="sr-Latn-RS" sz="2000" dirty="0"/>
              <a:t> </a:t>
            </a:r>
            <a:r>
              <a:rPr lang="hr-HR" altLang="sr-Latn-RS" sz="2000" dirty="0"/>
              <a:t>i pošiljatelja</a:t>
            </a:r>
            <a:r>
              <a:rPr lang="fr-CH" altLang="sr-Latn-RS" sz="2000" dirty="0"/>
              <a:t> </a:t>
            </a:r>
            <a:r>
              <a:rPr lang="hr-HR" altLang="sr-Latn-RS" sz="2000" dirty="0"/>
              <a:t>(</a:t>
            </a:r>
            <a:r>
              <a:rPr lang="hr-HR" altLang="sr-Latn-RS" sz="2000" dirty="0">
                <a:solidFill>
                  <a:srgbClr val="C00000"/>
                </a:solidFill>
              </a:rPr>
              <a:t>autentikacija</a:t>
            </a:r>
            <a:r>
              <a:rPr lang="hr-HR" altLang="sr-Latn-RS" sz="2000" dirty="0"/>
              <a:t>)</a:t>
            </a:r>
            <a:endParaRPr lang="fr-CH" altLang="sr-Latn-RS" sz="2000" dirty="0"/>
          </a:p>
          <a:p>
            <a:pPr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2000" dirty="0" smtClean="0"/>
              <a:t>Primjer RSA</a:t>
            </a:r>
            <a:endParaRPr lang="fr-CH" altLang="sr-Latn-RS" sz="2000" dirty="0" smtClean="0"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4847272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dirty="0" smtClean="0">
                <a:latin typeface="Consolas" panose="020B0609020204030204" pitchFamily="49" charset="0"/>
              </a:rPr>
              <a:t>Plaintext</a:t>
            </a:r>
            <a:r>
              <a:rPr lang="hr-HR" sz="1200" b="1" dirty="0">
                <a:latin typeface="Consolas" panose="020B0609020204030204" pitchFamily="49" charset="0"/>
              </a:rPr>
              <a:t>: </a:t>
            </a:r>
            <a:r>
              <a:rPr lang="hr-HR" sz="1200" dirty="0">
                <a:latin typeface="Consolas" panose="020B0609020204030204" pitchFamily="49" charset="0"/>
              </a:rPr>
              <a:t>Hello world!</a:t>
            </a:r>
          </a:p>
          <a:p>
            <a:r>
              <a:rPr lang="hr-HR" sz="1200" b="1" dirty="0" smtClean="0">
                <a:latin typeface="Consolas" panose="020B0609020204030204" pitchFamily="49" charset="0"/>
              </a:rPr>
              <a:t>Signature</a:t>
            </a:r>
            <a:r>
              <a:rPr lang="en-US" sz="1200" b="1" dirty="0" smtClean="0">
                <a:latin typeface="Consolas" panose="020B0609020204030204" pitchFamily="49" charset="0"/>
              </a:rPr>
              <a:t>:</a:t>
            </a:r>
            <a:r>
              <a:rPr lang="hr-HR" sz="1200" b="1" dirty="0" smtClean="0"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</a:rPr>
              <a:t>5455b9dbfcac61a8b63dc7e994e7c12ec45a0d0e7b8e58a94d2a098428d06c9aca89198ba75d24e81298ce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a209c0aafa696260a4108625419aa4b739d9485f97be87b51d93a10e0d8e64529c5641672a4ddb58ec5c4c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51b7db7aa861f0857d62fdacc7ca05d450a5b5f5c4717f5e48491413cc30b7856bd1598645c717c81bf6c8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3a26f784e3132f648e31e43f44ad1344f92d1fc7eac3c80fc659fb158ad4e17e3b817af3f4b17d16d6be5a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896a75d2bd698a7a8ed03bb5b13482a7b8aae8804cc8ed4ed33c16cac260493f2920bc77b2aa21ed9e3a4e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4fc747825db4260b9da34a6c36c322f905c9cc036367c140c3f86ff5e4028c39589d2fc137228ed3e7</a:t>
            </a:r>
            <a:r>
              <a:rPr lang="hr-HR" sz="1200" dirty="0" smtClean="0">
                <a:latin typeface="Consolas" panose="020B0609020204030204" pitchFamily="49" charset="0"/>
              </a:rPr>
              <a:t> 	(2048 bit)</a:t>
            </a:r>
          </a:p>
          <a:p>
            <a:r>
              <a:rPr lang="hr-HR" sz="1200" b="1" dirty="0" smtClean="0">
                <a:latin typeface="Consolas" panose="020B0609020204030204" pitchFamily="49" charset="0"/>
              </a:rPr>
              <a:t>Verification</a:t>
            </a:r>
            <a:r>
              <a:rPr lang="en-US" sz="1200" b="1" dirty="0" smtClean="0"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latin typeface="Consolas" panose="020B0609020204030204" pitchFamily="49" charset="0"/>
              </a:rPr>
              <a:t> </a:t>
            </a:r>
            <a:r>
              <a:rPr lang="hr-HR" sz="12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false</a:t>
            </a:r>
            <a:endParaRPr lang="en-US" sz="12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905000"/>
            <a:ext cx="6629400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let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sign =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crypto.createSign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('RSA-SHA256')</a:t>
            </a:r>
          </a:p>
          <a:p>
            <a:r>
              <a:rPr lang="hr-HR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let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verify =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crypto.createVerify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('RSA-SHA256')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sign.write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'</a:t>
            </a:r>
            <a:r>
              <a:rPr lang="hr-HR" sz="1200" dirty="0">
                <a:latin typeface="Consolas" panose="020B0609020204030204" pitchFamily="49" charset="0"/>
              </a:rPr>
              <a:t>Hello world!</a:t>
            </a:r>
            <a:r>
              <a:rPr lang="en-US" sz="1200" dirty="0">
                <a:latin typeface="Consolas" panose="020B0609020204030204" pitchFamily="49" charset="0"/>
              </a:rPr>
              <a:t>'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sign.end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hr-HR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digital_signature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sign.sign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(PRIVATE_KEY,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'hex'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339966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339966"/>
                </a:solidFill>
                <a:latin typeface="Consolas" panose="020B0609020204030204" pitchFamily="49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verify.write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'</a:t>
            </a:r>
            <a:r>
              <a:rPr lang="hr-HR" sz="12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h</a:t>
            </a:r>
            <a:r>
              <a:rPr lang="hr-HR" sz="1200" dirty="0" smtClean="0">
                <a:latin typeface="Consolas" panose="020B0609020204030204" pitchFamily="49" charset="0"/>
              </a:rPr>
              <a:t>ello world!</a:t>
            </a:r>
            <a:r>
              <a:rPr lang="en-US" sz="1200" dirty="0" smtClean="0">
                <a:latin typeface="Consolas" panose="020B0609020204030204" pitchFamily="49" charset="0"/>
              </a:rPr>
              <a:t>'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verify.end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hr-HR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is_signature_ok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verify.verify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(PUBLIC_KEY,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digital_signature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'hex'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debug('Signature:',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digital_signature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debug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('</a:t>
            </a:r>
            <a:r>
              <a:rPr lang="hr-HR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Verification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:',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is_signature_ok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4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7DCCCC5C-84F4-4783-9B06-038F6C735922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11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/>
              <a:t>Public-</a:t>
            </a:r>
            <a:r>
              <a:rPr lang="hr-HR" altLang="sr-Latn-RS" dirty="0"/>
              <a:t>K</a:t>
            </a:r>
            <a:r>
              <a:rPr lang="fr-CH" altLang="sr-Latn-RS" dirty="0" err="1"/>
              <a:t>ey</a:t>
            </a:r>
            <a:r>
              <a:rPr lang="fr-CH" altLang="sr-Latn-RS" dirty="0"/>
              <a:t> </a:t>
            </a:r>
            <a:r>
              <a:rPr lang="fr-CH" altLang="sr-Latn-RS" dirty="0" err="1"/>
              <a:t>Cryptosystems</a:t>
            </a:r>
            <a:endParaRPr lang="en-GB" altLang="sr-Latn-RS" dirty="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545138" y="1066800"/>
            <a:ext cx="3276600" cy="2667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39738" y="1066800"/>
            <a:ext cx="3276600" cy="2667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887538" y="1295400"/>
            <a:ext cx="1439862" cy="53975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solidFill>
                  <a:schemeClr val="bg1"/>
                </a:solidFill>
                <a:latin typeface="Comic Sans MS" panose="030F0702030302020204" pitchFamily="66" charset="0"/>
              </a:rPr>
              <a:t>Encryption</a:t>
            </a:r>
            <a:endParaRPr lang="en-GB" altLang="sr-Latn-RS" sz="1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934075" y="1295400"/>
            <a:ext cx="1439863" cy="53975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solidFill>
                  <a:schemeClr val="bg1"/>
                </a:solidFill>
                <a:latin typeface="Comic Sans MS" panose="030F0702030302020204" pitchFamily="66" charset="0"/>
              </a:rPr>
              <a:t>Decryption</a:t>
            </a:r>
            <a:endParaRPr lang="en-GB" altLang="sr-Latn-RS" sz="1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887538" y="2889250"/>
            <a:ext cx="1439862" cy="53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latin typeface="Comic Sans MS" panose="030F0702030302020204" pitchFamily="66" charset="0"/>
              </a:rPr>
              <a:t>Key Generation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592138" y="15573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335338" y="155257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7373938" y="1552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cxnSp>
        <p:nvCxnSpPr>
          <p:cNvPr id="18444" name="AutoShape 12"/>
          <p:cNvCxnSpPr>
            <a:cxnSpLocks noChangeShapeType="1"/>
            <a:stCxn id="18440" idx="0"/>
            <a:endCxn id="18438" idx="2"/>
          </p:cNvCxnSpPr>
          <p:nvPr/>
        </p:nvCxnSpPr>
        <p:spPr bwMode="auto">
          <a:xfrm rot="-5400000">
            <a:off x="2081213" y="2362200"/>
            <a:ext cx="1054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143000" y="12636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m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191000" y="1247775"/>
            <a:ext cx="655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r-HR" altLang="sr-Latn-RS" sz="1600">
                <a:latin typeface="Comic Sans MS" panose="030F0702030302020204" pitchFamily="66" charset="0"/>
              </a:rPr>
              <a:t>(m,</a:t>
            </a:r>
            <a:r>
              <a:rPr lang="fr-CH" altLang="sr-Latn-RS" sz="1600">
                <a:latin typeface="Comic Sans MS" panose="030F0702030302020204" pitchFamily="66" charset="0"/>
              </a:rPr>
              <a:t>c</a:t>
            </a:r>
            <a:r>
              <a:rPr lang="hr-HR" altLang="sr-Latn-RS" sz="1600">
                <a:latin typeface="Comic Sans MS" panose="030F0702030302020204" pitchFamily="66" charset="0"/>
              </a:rPr>
              <a:t>)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848600" y="126365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m</a:t>
            </a:r>
            <a:r>
              <a:rPr lang="hr-HR" altLang="sr-Latn-RS" sz="1600">
                <a:latin typeface="Comic Sans MS" panose="030F0702030302020204" pitchFamily="66" charset="0"/>
              </a:rPr>
              <a:t>’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2039938" y="2362200"/>
            <a:ext cx="585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PR</a:t>
            </a:r>
            <a:r>
              <a:rPr lang="fr-CH" altLang="sr-Latn-RS" sz="1800" baseline="-25000">
                <a:latin typeface="Comic Sans MS" panose="030F0702030302020204" pitchFamily="66" charset="0"/>
              </a:rPr>
              <a:t>A</a:t>
            </a:r>
            <a:endParaRPr lang="en-GB" altLang="sr-Latn-RS" sz="2800" baseline="-25000">
              <a:latin typeface="Comic Sans MS" panose="030F0702030302020204" pitchFamily="66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6650038" y="236220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PU</a:t>
            </a:r>
            <a:r>
              <a:rPr lang="fr-CH" altLang="sr-Latn-RS" sz="1800" baseline="-25000">
                <a:latin typeface="Comic Sans MS" panose="030F0702030302020204" pitchFamily="66" charset="0"/>
              </a:rPr>
              <a:t>A</a:t>
            </a:r>
            <a:endParaRPr lang="en-GB" altLang="sr-Latn-RS" sz="1800" baseline="-25000">
              <a:latin typeface="Comic Sans MS" panose="030F0702030302020204" pitchFamily="66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038600" y="1909763"/>
            <a:ext cx="9953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Message</a:t>
            </a:r>
          </a:p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Channel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4511675" y="1571625"/>
            <a:ext cx="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953000" y="2209800"/>
            <a:ext cx="908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Key</a:t>
            </a:r>
          </a:p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Channel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5367338" y="2743200"/>
            <a:ext cx="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439738" y="3352800"/>
            <a:ext cx="1103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 b="1">
                <a:latin typeface="Comic Sans MS" panose="030F0702030302020204" pitchFamily="66" charset="0"/>
              </a:rPr>
              <a:t>Source A</a:t>
            </a:r>
            <a:endParaRPr lang="en-GB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18455" name="Rectangle 24"/>
          <p:cNvSpPr>
            <a:spLocks noChangeArrowheads="1"/>
          </p:cNvSpPr>
          <p:nvPr/>
        </p:nvSpPr>
        <p:spPr bwMode="auto">
          <a:xfrm>
            <a:off x="7381875" y="3352800"/>
            <a:ext cx="1509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 b="1">
                <a:latin typeface="Comic Sans MS" panose="030F0702030302020204" pitchFamily="66" charset="0"/>
              </a:rPr>
              <a:t>Destination B</a:t>
            </a:r>
            <a:endParaRPr lang="en-GB" altLang="sr-Latn-RS" sz="1600" b="1">
              <a:latin typeface="Comic Sans MS" panose="030F0702030302020204" pitchFamily="66" charset="0"/>
            </a:endParaRPr>
          </a:p>
        </p:txBody>
      </p:sp>
      <p:cxnSp>
        <p:nvCxnSpPr>
          <p:cNvPr id="18456" name="AutoShape 26"/>
          <p:cNvCxnSpPr>
            <a:cxnSpLocks noChangeShapeType="1"/>
            <a:stCxn id="18440" idx="3"/>
            <a:endCxn id="18439" idx="2"/>
          </p:cNvCxnSpPr>
          <p:nvPr/>
        </p:nvCxnSpPr>
        <p:spPr bwMode="auto">
          <a:xfrm flipV="1">
            <a:off x="3327400" y="1835150"/>
            <a:ext cx="3327400" cy="132397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7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381000" y="3983037"/>
            <a:ext cx="8534400" cy="2417764"/>
          </a:xfrm>
          <a:noFill/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</a:pPr>
            <a:r>
              <a:rPr lang="hr-HR" altLang="sr-Latn-RS" sz="2000" dirty="0"/>
              <a:t>Svojstva enkripcije privatnim kljucem</a:t>
            </a:r>
            <a:endParaRPr lang="fr-CH" altLang="sr-Latn-RS" sz="2000" dirty="0"/>
          </a:p>
          <a:p>
            <a:pPr lvl="1" eaLnBrk="1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</a:pPr>
            <a:r>
              <a:rPr lang="hr-HR" altLang="sr-Latn-RS" sz="1600" i="1" dirty="0">
                <a:solidFill>
                  <a:srgbClr val="C00000"/>
                </a:solidFill>
              </a:rPr>
              <a:t>Source integrity </a:t>
            </a:r>
            <a:r>
              <a:rPr lang="hr-HR" altLang="sr-Latn-RS" sz="1600" dirty="0"/>
              <a:t>- s</a:t>
            </a:r>
            <a:r>
              <a:rPr lang="fr-CH" altLang="sr-Latn-RS" sz="1600" dirty="0" err="1"/>
              <a:t>amo</a:t>
            </a:r>
            <a:r>
              <a:rPr lang="fr-CH" altLang="sr-Latn-RS" sz="1600" dirty="0"/>
              <a:t> A </a:t>
            </a:r>
            <a:r>
              <a:rPr lang="fr-CH" altLang="sr-Latn-RS" sz="1600" dirty="0" err="1"/>
              <a:t>zna</a:t>
            </a:r>
            <a:r>
              <a:rPr lang="fr-CH" altLang="sr-Latn-RS" sz="1600" dirty="0"/>
              <a:t> PR</a:t>
            </a:r>
            <a:r>
              <a:rPr lang="fr-CH" altLang="sr-Latn-RS" sz="1600" baseline="-25000" dirty="0"/>
              <a:t>A</a:t>
            </a:r>
            <a:r>
              <a:rPr lang="fr-CH" altLang="sr-Latn-RS" sz="1600" dirty="0"/>
              <a:t>, </a:t>
            </a:r>
            <a:r>
              <a:rPr lang="fr-CH" altLang="sr-Latn-RS" sz="1600" dirty="0" err="1"/>
              <a:t>stoga</a:t>
            </a:r>
            <a:r>
              <a:rPr lang="fr-CH" altLang="sr-Latn-RS" sz="1600" dirty="0"/>
              <a:t> je </a:t>
            </a:r>
            <a:r>
              <a:rPr lang="fr-CH" altLang="sr-Latn-RS" sz="1600" dirty="0" err="1"/>
              <a:t>samo</a:t>
            </a:r>
            <a:r>
              <a:rPr lang="fr-CH" altLang="sr-Latn-RS" sz="1600" dirty="0"/>
              <a:t> A </a:t>
            </a:r>
            <a:r>
              <a:rPr lang="fr-CH" altLang="sr-Latn-RS" sz="1600" dirty="0" err="1"/>
              <a:t>mogla</a:t>
            </a:r>
            <a:r>
              <a:rPr lang="fr-CH" altLang="sr-Latn-RS" sz="1600" dirty="0"/>
              <a:t> </a:t>
            </a:r>
            <a:r>
              <a:rPr lang="fr-CH" altLang="sr-Latn-RS" sz="1600" dirty="0" err="1"/>
              <a:t>pripremiti</a:t>
            </a:r>
            <a:r>
              <a:rPr lang="fr-CH" altLang="sr-Latn-RS" sz="1600" dirty="0"/>
              <a:t> </a:t>
            </a:r>
            <a:r>
              <a:rPr lang="fr-CH" altLang="sr-Latn-RS" sz="1600" dirty="0" err="1"/>
              <a:t>poruku</a:t>
            </a:r>
            <a:r>
              <a:rPr lang="fr-CH" altLang="sr-Latn-RS" sz="1600" dirty="0"/>
              <a:t> m</a:t>
            </a:r>
          </a:p>
          <a:p>
            <a:pPr lvl="1" eaLnBrk="1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</a:pPr>
            <a:r>
              <a:rPr lang="hr-HR" altLang="sr-Latn-RS" sz="1600" i="1" dirty="0">
                <a:solidFill>
                  <a:srgbClr val="C00000"/>
                </a:solidFill>
              </a:rPr>
              <a:t>Data integrity</a:t>
            </a:r>
            <a:r>
              <a:rPr lang="hr-HR" altLang="sr-Latn-RS" sz="1600" dirty="0">
                <a:solidFill>
                  <a:srgbClr val="C00000"/>
                </a:solidFill>
              </a:rPr>
              <a:t> </a:t>
            </a:r>
            <a:r>
              <a:rPr lang="hr-HR" altLang="sr-Latn-RS" sz="1600" dirty="0"/>
              <a:t>- </a:t>
            </a:r>
            <a:r>
              <a:rPr lang="fr-CH" altLang="sr-Latn-RS" sz="1600" dirty="0" err="1" smtClean="0"/>
              <a:t>bez</a:t>
            </a:r>
            <a:r>
              <a:rPr lang="fr-CH" altLang="sr-Latn-RS" sz="1600" dirty="0" smtClean="0"/>
              <a:t> PR</a:t>
            </a:r>
            <a:r>
              <a:rPr lang="fr-CH" altLang="sr-Latn-RS" sz="1600" baseline="-25000" dirty="0" smtClean="0"/>
              <a:t>A</a:t>
            </a:r>
            <a:r>
              <a:rPr lang="hr-HR" altLang="sr-Latn-RS" sz="1600" baseline="-25000" dirty="0" smtClean="0"/>
              <a:t> </a:t>
            </a:r>
            <a:r>
              <a:rPr lang="fr-CH" altLang="sr-Latn-RS" sz="1600" dirty="0" err="1" smtClean="0"/>
              <a:t>nemogu</a:t>
            </a:r>
            <a:r>
              <a:rPr lang="hr-HR" altLang="sr-Latn-RS" sz="1600" dirty="0" smtClean="0"/>
              <a:t>ć</a:t>
            </a:r>
            <a:r>
              <a:rPr lang="fr-CH" altLang="sr-Latn-RS" sz="1600" dirty="0" smtClean="0"/>
              <a:t>e </a:t>
            </a:r>
            <a:r>
              <a:rPr lang="fr-CH" altLang="sr-Latn-RS" sz="1600" dirty="0" err="1"/>
              <a:t>promjeniti</a:t>
            </a:r>
            <a:r>
              <a:rPr lang="fr-CH" altLang="sr-Latn-RS" sz="1600" dirty="0"/>
              <a:t> </a:t>
            </a:r>
            <a:r>
              <a:rPr lang="fr-CH" altLang="sr-Latn-RS" sz="1600" dirty="0" smtClean="0"/>
              <a:t>m</a:t>
            </a:r>
            <a:r>
              <a:rPr lang="hr-HR" altLang="sr-Latn-RS" sz="1600" dirty="0" smtClean="0"/>
              <a:t> (A će detektirati promjenu)</a:t>
            </a:r>
            <a:endParaRPr lang="hr-HR" altLang="sr-Latn-RS" sz="1600" baseline="-25000" dirty="0"/>
          </a:p>
          <a:p>
            <a:pPr lvl="1" eaLnBrk="1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</a:pPr>
            <a:r>
              <a:rPr lang="hr-HR" altLang="sr-Latn-RS" sz="1600" i="1" dirty="0">
                <a:solidFill>
                  <a:srgbClr val="C00000"/>
                </a:solidFill>
              </a:rPr>
              <a:t>Digital signature</a:t>
            </a:r>
            <a:r>
              <a:rPr lang="hr-HR" altLang="sr-Latn-RS" sz="1600" dirty="0"/>
              <a:t> - ciphertext</a:t>
            </a:r>
            <a:r>
              <a:rPr lang="fr-CH" altLang="sr-Latn-RS" sz="1600" dirty="0"/>
              <a:t> c </a:t>
            </a:r>
            <a:r>
              <a:rPr lang="fr-CH" altLang="sr-Latn-RS" sz="1600" dirty="0" err="1" smtClean="0"/>
              <a:t>slu</a:t>
            </a:r>
            <a:r>
              <a:rPr lang="hr-HR" altLang="sr-Latn-RS" sz="1600" dirty="0" smtClean="0"/>
              <a:t>ž</a:t>
            </a:r>
            <a:r>
              <a:rPr lang="fr-CH" altLang="sr-Latn-RS" sz="1600" dirty="0" smtClean="0"/>
              <a:t>i </a:t>
            </a:r>
            <a:r>
              <a:rPr lang="fr-CH" altLang="sr-Latn-RS" sz="1600" dirty="0" err="1"/>
              <a:t>kao</a:t>
            </a:r>
            <a:r>
              <a:rPr lang="fr-CH" altLang="sr-Latn-RS" sz="1600" dirty="0"/>
              <a:t> </a:t>
            </a:r>
            <a:r>
              <a:rPr lang="fr-CH" altLang="sr-Latn-RS" sz="1600" dirty="0" smtClean="0">
                <a:solidFill>
                  <a:srgbClr val="C00000"/>
                </a:solidFill>
              </a:rPr>
              <a:t>digital</a:t>
            </a:r>
            <a:r>
              <a:rPr lang="hr-HR" altLang="sr-Latn-RS" sz="1600" dirty="0" smtClean="0">
                <a:solidFill>
                  <a:srgbClr val="C00000"/>
                </a:solidFill>
              </a:rPr>
              <a:t>ni</a:t>
            </a:r>
            <a:r>
              <a:rPr lang="fr-CH" altLang="sr-Latn-RS" sz="1600" dirty="0" smtClean="0">
                <a:solidFill>
                  <a:srgbClr val="C00000"/>
                </a:solidFill>
              </a:rPr>
              <a:t> </a:t>
            </a:r>
            <a:r>
              <a:rPr lang="fr-CH" altLang="sr-Latn-RS" sz="1600" dirty="0" err="1" smtClean="0">
                <a:solidFill>
                  <a:srgbClr val="C00000"/>
                </a:solidFill>
              </a:rPr>
              <a:t>potpis</a:t>
            </a:r>
            <a:endParaRPr lang="hr-HR" altLang="sr-Latn-RS" sz="1600" dirty="0" smtClean="0">
              <a:solidFill>
                <a:srgbClr val="C00000"/>
              </a:solidFill>
            </a:endParaRPr>
          </a:p>
          <a:p>
            <a:pPr marL="457200" lvl="1" indent="0" eaLnBrk="1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r-HR" altLang="sr-Latn-RS" sz="1600" dirty="0" smtClean="0">
                <a:solidFill>
                  <a:schemeClr val="bg1">
                    <a:lumMod val="75000"/>
                  </a:schemeClr>
                </a:solidFill>
              </a:rPr>
              <a:t>Ova svojstva prvi puta opisana u radu: </a:t>
            </a:r>
            <a:br>
              <a:rPr lang="hr-HR" altLang="sr-Latn-R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altLang="sr-Latn-RS" sz="1600" dirty="0" smtClean="0">
                <a:solidFill>
                  <a:schemeClr val="bg1">
                    <a:lumMod val="75000"/>
                  </a:schemeClr>
                </a:solidFill>
              </a:rPr>
              <a:t>“New </a:t>
            </a:r>
            <a:r>
              <a:rPr lang="en-GB" altLang="sr-Latn-RS" sz="1600" dirty="0">
                <a:solidFill>
                  <a:schemeClr val="bg1">
                    <a:lumMod val="75000"/>
                  </a:schemeClr>
                </a:solidFill>
              </a:rPr>
              <a:t>Directions in Cryptography.” W. </a:t>
            </a:r>
            <a:r>
              <a:rPr lang="en-GB" altLang="sr-Latn-RS" sz="1600" dirty="0" err="1">
                <a:solidFill>
                  <a:schemeClr val="bg1">
                    <a:lumMod val="75000"/>
                  </a:schemeClr>
                </a:solidFill>
              </a:rPr>
              <a:t>Diffie</a:t>
            </a:r>
            <a:r>
              <a:rPr lang="en-GB" altLang="sr-Latn-RS" sz="1600" dirty="0">
                <a:solidFill>
                  <a:schemeClr val="bg1">
                    <a:lumMod val="75000"/>
                  </a:schemeClr>
                </a:solidFill>
              </a:rPr>
              <a:t> and M. Hellman, </a:t>
            </a:r>
            <a:r>
              <a:rPr lang="hr-HR" altLang="sr-Latn-RS" sz="1600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hr-HR" altLang="sr-Latn-RS" sz="16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altLang="sr-Latn-RS" sz="1600" dirty="0">
                <a:solidFill>
                  <a:schemeClr val="bg1">
                    <a:lumMod val="75000"/>
                  </a:schemeClr>
                </a:solidFill>
              </a:rPr>
              <a:t>IEEE Transactions on Information Theory, 1976</a:t>
            </a:r>
          </a:p>
          <a:p>
            <a:pPr marL="457200" lvl="1" indent="0" eaLnBrk="1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hr-HR" altLang="sr-Latn-RS" sz="1600" dirty="0" smtClean="0">
                <a:solidFill>
                  <a:srgbClr val="C00000"/>
                </a:solidFill>
              </a:rPr>
              <a:t> </a:t>
            </a:r>
            <a:endParaRPr lang="fr-CH" altLang="sr-Latn-R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0B897484-91E4-411D-8ACB-20F5E6BF0561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12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9459" name="Rectangle 44"/>
          <p:cNvSpPr>
            <a:spLocks noChangeArrowheads="1"/>
          </p:cNvSpPr>
          <p:nvPr/>
        </p:nvSpPr>
        <p:spPr bwMode="auto">
          <a:xfrm>
            <a:off x="381000" y="1143000"/>
            <a:ext cx="3835400" cy="29718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/>
              <a:t>Public-</a:t>
            </a:r>
            <a:r>
              <a:rPr lang="hr-HR" altLang="sr-Latn-RS" dirty="0"/>
              <a:t>K</a:t>
            </a:r>
            <a:r>
              <a:rPr lang="fr-CH" altLang="sr-Latn-RS" dirty="0" err="1"/>
              <a:t>ey</a:t>
            </a:r>
            <a:r>
              <a:rPr lang="fr-CH" altLang="sr-Latn-RS" dirty="0"/>
              <a:t> </a:t>
            </a:r>
            <a:r>
              <a:rPr lang="fr-CH" altLang="sr-Latn-RS" dirty="0" err="1"/>
              <a:t>Cryptosystems</a:t>
            </a:r>
            <a:endParaRPr lang="en-GB" altLang="sr-Latn-RS" dirty="0" smtClean="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876800" y="1143000"/>
            <a:ext cx="3886200" cy="29718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098550" y="3422650"/>
            <a:ext cx="1187450" cy="53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400">
                <a:latin typeface="Comic Sans MS" panose="030F0702030302020204" pitchFamily="66" charset="0"/>
              </a:rPr>
              <a:t>Key Generation</a:t>
            </a:r>
            <a:endParaRPr lang="en-GB" altLang="sr-Latn-RS" sz="1400">
              <a:latin typeface="Comic Sans MS" panose="030F0702030302020204" pitchFamily="66" charset="0"/>
            </a:endParaRPr>
          </a:p>
        </p:txBody>
      </p:sp>
      <p:cxnSp>
        <p:nvCxnSpPr>
          <p:cNvPr id="19463" name="AutoShape 12"/>
          <p:cNvCxnSpPr>
            <a:cxnSpLocks noChangeShapeType="1"/>
            <a:stCxn id="19462" idx="0"/>
            <a:endCxn id="19467" idx="2"/>
          </p:cNvCxnSpPr>
          <p:nvPr/>
        </p:nvCxnSpPr>
        <p:spPr bwMode="auto">
          <a:xfrm rot="5400000" flipH="1">
            <a:off x="950119" y="2680494"/>
            <a:ext cx="1482725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4" name="Rectangle 22"/>
          <p:cNvSpPr>
            <a:spLocks noChangeArrowheads="1"/>
          </p:cNvSpPr>
          <p:nvPr/>
        </p:nvSpPr>
        <p:spPr bwMode="auto">
          <a:xfrm>
            <a:off x="3139282" y="3753421"/>
            <a:ext cx="1103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 b="1" dirty="0">
                <a:latin typeface="Comic Sans MS" panose="030F0702030302020204" pitchFamily="66" charset="0"/>
              </a:rPr>
              <a:t>Source A</a:t>
            </a:r>
            <a:endParaRPr lang="en-GB" altLang="sr-Latn-RS" sz="1600" b="1" dirty="0">
              <a:latin typeface="Comic Sans MS" panose="030F0702030302020204" pitchFamily="66" charset="0"/>
            </a:endParaRPr>
          </a:p>
        </p:txBody>
      </p:sp>
      <p:sp>
        <p:nvSpPr>
          <p:cNvPr id="19465" name="Rectangle 23"/>
          <p:cNvSpPr>
            <a:spLocks noChangeArrowheads="1"/>
          </p:cNvSpPr>
          <p:nvPr/>
        </p:nvSpPr>
        <p:spPr bwMode="auto">
          <a:xfrm>
            <a:off x="7253287" y="3762755"/>
            <a:ext cx="1509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 b="1" dirty="0">
                <a:latin typeface="Comic Sans MS" panose="030F0702030302020204" pitchFamily="66" charset="0"/>
              </a:rPr>
              <a:t>Destination B</a:t>
            </a:r>
            <a:endParaRPr lang="en-GB" altLang="sr-Latn-RS" sz="1600" b="1" dirty="0">
              <a:latin typeface="Comic Sans MS" panose="030F0702030302020204" pitchFamily="66" charset="0"/>
            </a:endParaRPr>
          </a:p>
        </p:txBody>
      </p:sp>
      <p:cxnSp>
        <p:nvCxnSpPr>
          <p:cNvPr id="19466" name="AutoShape 24"/>
          <p:cNvCxnSpPr>
            <a:cxnSpLocks noChangeShapeType="1"/>
            <a:stCxn id="19462" idx="3"/>
            <a:endCxn id="19475" idx="2"/>
          </p:cNvCxnSpPr>
          <p:nvPr/>
        </p:nvCxnSpPr>
        <p:spPr bwMode="auto">
          <a:xfrm flipV="1">
            <a:off x="2286000" y="1939925"/>
            <a:ext cx="5092700" cy="17526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Text Box 25"/>
          <p:cNvSpPr txBox="1">
            <a:spLocks noChangeArrowheads="1"/>
          </p:cNvSpPr>
          <p:nvPr/>
        </p:nvSpPr>
        <p:spPr bwMode="auto">
          <a:xfrm>
            <a:off x="1106488" y="1400175"/>
            <a:ext cx="1168400" cy="53975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400">
                <a:solidFill>
                  <a:schemeClr val="bg1"/>
                </a:solidFill>
                <a:latin typeface="Comic Sans MS" panose="030F0702030302020204" pitchFamily="66" charset="0"/>
              </a:rPr>
              <a:t>Encryption</a:t>
            </a:r>
            <a:endParaRPr lang="en-GB" altLang="sr-Latn-RS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8" name="Line 27"/>
          <p:cNvSpPr>
            <a:spLocks noChangeShapeType="1"/>
          </p:cNvSpPr>
          <p:nvPr/>
        </p:nvSpPr>
        <p:spPr bwMode="auto">
          <a:xfrm>
            <a:off x="457200" y="166211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469" name="Line 28"/>
          <p:cNvSpPr>
            <a:spLocks noChangeShapeType="1"/>
          </p:cNvSpPr>
          <p:nvPr/>
        </p:nvSpPr>
        <p:spPr bwMode="auto">
          <a:xfrm>
            <a:off x="2274888" y="1657350"/>
            <a:ext cx="595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470" name="Rectangle 30"/>
          <p:cNvSpPr>
            <a:spLocks noChangeArrowheads="1"/>
          </p:cNvSpPr>
          <p:nvPr/>
        </p:nvSpPr>
        <p:spPr bwMode="auto">
          <a:xfrm>
            <a:off x="584200" y="1393825"/>
            <a:ext cx="32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400">
                <a:latin typeface="Comic Sans MS" panose="030F0702030302020204" pitchFamily="66" charset="0"/>
              </a:rPr>
              <a:t>m</a:t>
            </a:r>
            <a:endParaRPr lang="en-GB" altLang="sr-Latn-RS" sz="1400">
              <a:latin typeface="Comic Sans MS" panose="030F0702030302020204" pitchFamily="66" charset="0"/>
            </a:endParaRPr>
          </a:p>
        </p:txBody>
      </p:sp>
      <p:sp>
        <p:nvSpPr>
          <p:cNvPr id="19471" name="Text Box 34"/>
          <p:cNvSpPr txBox="1">
            <a:spLocks noChangeArrowheads="1"/>
          </p:cNvSpPr>
          <p:nvPr/>
        </p:nvSpPr>
        <p:spPr bwMode="auto">
          <a:xfrm>
            <a:off x="2882900" y="1403350"/>
            <a:ext cx="1168400" cy="539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400" dirty="0" err="1">
                <a:latin typeface="Comic Sans MS" panose="030F0702030302020204" pitchFamily="66" charset="0"/>
              </a:rPr>
              <a:t>Encryption</a:t>
            </a:r>
            <a:endParaRPr lang="en-GB" altLang="sr-Latn-RS" sz="1400" dirty="0">
              <a:latin typeface="Comic Sans MS" panose="030F0702030302020204" pitchFamily="66" charset="0"/>
            </a:endParaRPr>
          </a:p>
        </p:txBody>
      </p:sp>
      <p:sp>
        <p:nvSpPr>
          <p:cNvPr id="19472" name="Text Box 35"/>
          <p:cNvSpPr txBox="1">
            <a:spLocks noChangeArrowheads="1"/>
          </p:cNvSpPr>
          <p:nvPr/>
        </p:nvSpPr>
        <p:spPr bwMode="auto">
          <a:xfrm>
            <a:off x="5018088" y="1397000"/>
            <a:ext cx="1168400" cy="539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400">
                <a:latin typeface="Comic Sans MS" panose="030F0702030302020204" pitchFamily="66" charset="0"/>
              </a:rPr>
              <a:t>Decryption</a:t>
            </a:r>
            <a:endParaRPr lang="en-GB" altLang="sr-Latn-RS" sz="1400">
              <a:latin typeface="Comic Sans MS" panose="030F0702030302020204" pitchFamily="66" charset="0"/>
            </a:endParaRPr>
          </a:p>
        </p:txBody>
      </p:sp>
      <p:sp>
        <p:nvSpPr>
          <p:cNvPr id="19473" name="Line 36"/>
          <p:cNvSpPr>
            <a:spLocks noChangeShapeType="1"/>
          </p:cNvSpPr>
          <p:nvPr/>
        </p:nvSpPr>
        <p:spPr bwMode="auto">
          <a:xfrm>
            <a:off x="4052888" y="1658938"/>
            <a:ext cx="96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474" name="Line 37"/>
          <p:cNvSpPr>
            <a:spLocks noChangeShapeType="1"/>
          </p:cNvSpPr>
          <p:nvPr/>
        </p:nvSpPr>
        <p:spPr bwMode="auto">
          <a:xfrm>
            <a:off x="6186488" y="1654175"/>
            <a:ext cx="595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475" name="Text Box 38"/>
          <p:cNvSpPr txBox="1">
            <a:spLocks noChangeArrowheads="1"/>
          </p:cNvSpPr>
          <p:nvPr/>
        </p:nvSpPr>
        <p:spPr bwMode="auto">
          <a:xfrm>
            <a:off x="6794500" y="1400175"/>
            <a:ext cx="1168400" cy="53975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400">
                <a:solidFill>
                  <a:schemeClr val="bg1"/>
                </a:solidFill>
                <a:latin typeface="Comic Sans MS" panose="030F0702030302020204" pitchFamily="66" charset="0"/>
              </a:rPr>
              <a:t>Decryption</a:t>
            </a:r>
            <a:endParaRPr lang="en-GB" altLang="sr-Latn-RS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76" name="Line 39"/>
          <p:cNvSpPr>
            <a:spLocks noChangeShapeType="1"/>
          </p:cNvSpPr>
          <p:nvPr/>
        </p:nvSpPr>
        <p:spPr bwMode="auto">
          <a:xfrm>
            <a:off x="7962900" y="1652588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477" name="Rectangle 40"/>
          <p:cNvSpPr>
            <a:spLocks noChangeArrowheads="1"/>
          </p:cNvSpPr>
          <p:nvPr/>
        </p:nvSpPr>
        <p:spPr bwMode="auto">
          <a:xfrm>
            <a:off x="8135938" y="1384300"/>
            <a:ext cx="32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400">
                <a:latin typeface="Comic Sans MS" panose="030F0702030302020204" pitchFamily="66" charset="0"/>
              </a:rPr>
              <a:t>m</a:t>
            </a:r>
            <a:endParaRPr lang="en-GB" altLang="sr-Latn-RS" sz="1400">
              <a:latin typeface="Comic Sans MS" panose="030F0702030302020204" pitchFamily="66" charset="0"/>
            </a:endParaRPr>
          </a:p>
        </p:txBody>
      </p:sp>
      <p:sp>
        <p:nvSpPr>
          <p:cNvPr id="19478" name="Text Box 41"/>
          <p:cNvSpPr txBox="1">
            <a:spLocks noChangeArrowheads="1"/>
          </p:cNvSpPr>
          <p:nvPr/>
        </p:nvSpPr>
        <p:spPr bwMode="auto">
          <a:xfrm>
            <a:off x="5003800" y="2889250"/>
            <a:ext cx="1187450" cy="53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400">
                <a:latin typeface="Comic Sans MS" panose="030F0702030302020204" pitchFamily="66" charset="0"/>
              </a:rPr>
              <a:t>Key Generation</a:t>
            </a:r>
            <a:endParaRPr lang="en-GB" altLang="sr-Latn-RS" sz="1400">
              <a:latin typeface="Comic Sans MS" panose="030F0702030302020204" pitchFamily="66" charset="0"/>
            </a:endParaRPr>
          </a:p>
        </p:txBody>
      </p:sp>
      <p:cxnSp>
        <p:nvCxnSpPr>
          <p:cNvPr id="19479" name="AutoShape 42"/>
          <p:cNvCxnSpPr>
            <a:cxnSpLocks noChangeShapeType="1"/>
            <a:stCxn id="19478" idx="1"/>
            <a:endCxn id="19471" idx="2"/>
          </p:cNvCxnSpPr>
          <p:nvPr/>
        </p:nvCxnSpPr>
        <p:spPr bwMode="auto">
          <a:xfrm rot="10800000">
            <a:off x="3467100" y="1943100"/>
            <a:ext cx="1536700" cy="121602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0" name="AutoShape 43"/>
          <p:cNvCxnSpPr>
            <a:cxnSpLocks noChangeShapeType="1"/>
            <a:stCxn id="19478" idx="0"/>
            <a:endCxn id="19472" idx="2"/>
          </p:cNvCxnSpPr>
          <p:nvPr/>
        </p:nvCxnSpPr>
        <p:spPr bwMode="auto">
          <a:xfrm rot="-5400000">
            <a:off x="5123657" y="2410618"/>
            <a:ext cx="952500" cy="47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1" name="Rectangle 45"/>
          <p:cNvSpPr>
            <a:spLocks noChangeArrowheads="1"/>
          </p:cNvSpPr>
          <p:nvPr/>
        </p:nvSpPr>
        <p:spPr bwMode="auto">
          <a:xfrm>
            <a:off x="2921000" y="2209800"/>
            <a:ext cx="495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400">
                <a:latin typeface="Comic Sans MS" panose="030F0702030302020204" pitchFamily="66" charset="0"/>
              </a:rPr>
              <a:t>PU</a:t>
            </a:r>
            <a:r>
              <a:rPr lang="fr-CH" altLang="sr-Latn-RS" sz="1600" baseline="-25000">
                <a:latin typeface="Comic Sans MS" panose="030F0702030302020204" pitchFamily="66" charset="0"/>
              </a:rPr>
              <a:t>B</a:t>
            </a:r>
            <a:endParaRPr lang="en-GB" altLang="sr-Latn-RS" sz="1600" baseline="-25000">
              <a:latin typeface="Comic Sans MS" panose="030F0702030302020204" pitchFamily="66" charset="0"/>
            </a:endParaRPr>
          </a:p>
        </p:txBody>
      </p:sp>
      <p:sp>
        <p:nvSpPr>
          <p:cNvPr id="19482" name="Rectangle 46"/>
          <p:cNvSpPr>
            <a:spLocks noChangeArrowheads="1"/>
          </p:cNvSpPr>
          <p:nvPr/>
        </p:nvSpPr>
        <p:spPr bwMode="auto">
          <a:xfrm>
            <a:off x="5638800" y="2209800"/>
            <a:ext cx="474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400">
                <a:latin typeface="Comic Sans MS" panose="030F0702030302020204" pitchFamily="66" charset="0"/>
              </a:rPr>
              <a:t>PR</a:t>
            </a:r>
            <a:r>
              <a:rPr lang="fr-CH" altLang="sr-Latn-RS" sz="1600" baseline="-25000">
                <a:latin typeface="Comic Sans MS" panose="030F0702030302020204" pitchFamily="66" charset="0"/>
              </a:rPr>
              <a:t>B</a:t>
            </a:r>
            <a:endParaRPr lang="en-GB" altLang="sr-Latn-RS" sz="1600" baseline="-25000">
              <a:latin typeface="Comic Sans MS" panose="030F0702030302020204" pitchFamily="66" charset="0"/>
            </a:endParaRPr>
          </a:p>
        </p:txBody>
      </p:sp>
      <p:sp>
        <p:nvSpPr>
          <p:cNvPr id="19483" name="Rectangle 47"/>
          <p:cNvSpPr>
            <a:spLocks noChangeArrowheads="1"/>
          </p:cNvSpPr>
          <p:nvPr/>
        </p:nvSpPr>
        <p:spPr bwMode="auto">
          <a:xfrm>
            <a:off x="1143000" y="2209800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400">
                <a:latin typeface="Comic Sans MS" panose="030F0702030302020204" pitchFamily="66" charset="0"/>
              </a:rPr>
              <a:t>PR</a:t>
            </a:r>
            <a:r>
              <a:rPr lang="fr-CH" altLang="sr-Latn-RS" sz="1600" baseline="-25000">
                <a:latin typeface="Comic Sans MS" panose="030F0702030302020204" pitchFamily="66" charset="0"/>
              </a:rPr>
              <a:t>A</a:t>
            </a:r>
            <a:endParaRPr lang="en-GB" altLang="sr-Latn-RS" sz="1600" baseline="-25000">
              <a:latin typeface="Comic Sans MS" panose="030F0702030302020204" pitchFamily="66" charset="0"/>
            </a:endParaRPr>
          </a:p>
        </p:txBody>
      </p:sp>
      <p:sp>
        <p:nvSpPr>
          <p:cNvPr id="19484" name="Rectangle 48"/>
          <p:cNvSpPr>
            <a:spLocks noChangeArrowheads="1"/>
          </p:cNvSpPr>
          <p:nvPr/>
        </p:nvSpPr>
        <p:spPr bwMode="auto">
          <a:xfrm>
            <a:off x="7386638" y="2209800"/>
            <a:ext cx="509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400">
                <a:latin typeface="Comic Sans MS" panose="030F0702030302020204" pitchFamily="66" charset="0"/>
              </a:rPr>
              <a:t>PU</a:t>
            </a:r>
            <a:r>
              <a:rPr lang="fr-CH" altLang="sr-Latn-RS" sz="1600" baseline="-25000">
                <a:latin typeface="Comic Sans MS" panose="030F0702030302020204" pitchFamily="66" charset="0"/>
              </a:rPr>
              <a:t>A</a:t>
            </a:r>
            <a:endParaRPr lang="en-GB" altLang="sr-Latn-RS" sz="1600" baseline="-25000">
              <a:latin typeface="Comic Sans MS" panose="030F0702030302020204" pitchFamily="66" charset="0"/>
            </a:endParaRPr>
          </a:p>
        </p:txBody>
      </p:sp>
      <p:sp>
        <p:nvSpPr>
          <p:cNvPr id="19485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381000" y="4391025"/>
            <a:ext cx="8610600" cy="2009776"/>
          </a:xfrm>
          <a:noFill/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2000" dirty="0" smtClean="0"/>
              <a:t>A </a:t>
            </a:r>
            <a:r>
              <a:rPr lang="hr-HR" altLang="sr-Latn-RS" sz="2000" dirty="0" err="1"/>
              <a:t>ž</a:t>
            </a:r>
            <a:r>
              <a:rPr lang="fr-CH" altLang="sr-Latn-RS" sz="2000" dirty="0" err="1" smtClean="0"/>
              <a:t>eli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poslati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>
                <a:solidFill>
                  <a:srgbClr val="C00000"/>
                </a:solidFill>
              </a:rPr>
              <a:t>autenti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čnu</a:t>
            </a:r>
            <a:r>
              <a:rPr lang="fr-CH" altLang="sr-Latn-RS" sz="2000" dirty="0" smtClean="0"/>
              <a:t> i </a:t>
            </a:r>
            <a:r>
              <a:rPr lang="fr-CH" altLang="sr-Latn-RS" sz="2000" dirty="0" err="1" smtClean="0">
                <a:solidFill>
                  <a:srgbClr val="C00000"/>
                </a:solidFill>
              </a:rPr>
              <a:t>tajnu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poruku</a:t>
            </a:r>
            <a:r>
              <a:rPr lang="fr-CH" altLang="sr-Latn-RS" sz="2000" dirty="0" smtClean="0"/>
              <a:t> m </a:t>
            </a:r>
            <a:r>
              <a:rPr lang="fr-CH" altLang="sr-Latn-RS" sz="2000" dirty="0" err="1" smtClean="0"/>
              <a:t>entitetu</a:t>
            </a:r>
            <a:r>
              <a:rPr lang="fr-CH" altLang="sr-Latn-RS" sz="2000" dirty="0" smtClean="0"/>
              <a:t> B</a:t>
            </a:r>
            <a:endParaRPr lang="fr-CH" altLang="sr-Latn-RS" sz="18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sr-Latn-RS" sz="1600" dirty="0" smtClean="0"/>
              <a:t>A </a:t>
            </a:r>
            <a:r>
              <a:rPr lang="en-GB" altLang="sr-Latn-RS" sz="1600" dirty="0" err="1" smtClean="0"/>
              <a:t>enkriptira</a:t>
            </a:r>
            <a:r>
              <a:rPr lang="en-GB" altLang="sr-Latn-RS" sz="1600" dirty="0" smtClean="0"/>
              <a:t> m </a:t>
            </a:r>
            <a:r>
              <a:rPr lang="en-GB" altLang="sr-Latn-RS" sz="1600" dirty="0" err="1" smtClean="0"/>
              <a:t>kako</a:t>
            </a:r>
            <a:r>
              <a:rPr lang="en-GB" altLang="sr-Latn-RS" sz="1600" dirty="0" smtClean="0"/>
              <a:t> </a:t>
            </a:r>
            <a:r>
              <a:rPr lang="en-GB" altLang="sr-Latn-RS" sz="1600" dirty="0" err="1" smtClean="0"/>
              <a:t>slijedi</a:t>
            </a:r>
            <a:r>
              <a:rPr lang="en-GB" altLang="sr-Latn-RS" sz="1600" dirty="0" smtClean="0"/>
              <a:t>: </a:t>
            </a:r>
            <a:r>
              <a:rPr lang="fr-CH" altLang="sr-Latn-RS" sz="1600" dirty="0" smtClean="0"/>
              <a:t>c = E(PR</a:t>
            </a:r>
            <a:r>
              <a:rPr lang="fr-CH" altLang="sr-Latn-RS" sz="1800" baseline="-25000" dirty="0" smtClean="0"/>
              <a:t>A</a:t>
            </a:r>
            <a:r>
              <a:rPr lang="fr-CH" altLang="sr-Latn-RS" sz="1600" dirty="0" smtClean="0"/>
              <a:t>, m), c’ = E(PU</a:t>
            </a:r>
            <a:r>
              <a:rPr lang="fr-CH" altLang="sr-Latn-RS" sz="1800" baseline="-25000" dirty="0" smtClean="0"/>
              <a:t>B,</a:t>
            </a:r>
            <a:r>
              <a:rPr lang="fr-CH" altLang="sr-Latn-RS" sz="1600" dirty="0" smtClean="0"/>
              <a:t> E(PR</a:t>
            </a:r>
            <a:r>
              <a:rPr lang="fr-CH" altLang="sr-Latn-RS" sz="1800" baseline="-25000" dirty="0" smtClean="0"/>
              <a:t>A</a:t>
            </a:r>
            <a:r>
              <a:rPr lang="fr-CH" altLang="sr-Latn-RS" sz="1600" dirty="0" smtClean="0"/>
              <a:t>, m))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1600" dirty="0" smtClean="0"/>
              <a:t>B </a:t>
            </a:r>
            <a:r>
              <a:rPr lang="fr-CH" altLang="sr-Latn-RS" sz="1600" dirty="0" err="1" smtClean="0"/>
              <a:t>dekriptira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poruku</a:t>
            </a:r>
            <a:r>
              <a:rPr lang="fr-CH" altLang="sr-Latn-RS" sz="1600" dirty="0" smtClean="0"/>
              <a:t> c’: c = D (PR</a:t>
            </a:r>
            <a:r>
              <a:rPr lang="fr-CH" altLang="sr-Latn-RS" sz="1800" baseline="-25000" dirty="0" smtClean="0"/>
              <a:t>B</a:t>
            </a:r>
            <a:r>
              <a:rPr lang="fr-CH" altLang="sr-Latn-RS" sz="1600" dirty="0" smtClean="0"/>
              <a:t>, c’), m = D (PU</a:t>
            </a:r>
            <a:r>
              <a:rPr lang="fr-CH" altLang="sr-Latn-RS" sz="1800" baseline="-25000" dirty="0" smtClean="0"/>
              <a:t>A</a:t>
            </a:r>
            <a:r>
              <a:rPr lang="fr-CH" altLang="sr-Latn-RS" sz="1600" dirty="0" smtClean="0"/>
              <a:t>, c)</a:t>
            </a:r>
            <a:endParaRPr lang="hr-HR" altLang="sr-Latn-RS" sz="16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600" dirty="0" smtClean="0"/>
              <a:t>Primjetite da koristimo 4 ključa (2 para asimetričnih ključeva)</a:t>
            </a:r>
            <a:endParaRPr lang="fr-CH" altLang="sr-Latn-RS" sz="1600" dirty="0" smtClean="0"/>
          </a:p>
        </p:txBody>
      </p:sp>
      <p:sp>
        <p:nvSpPr>
          <p:cNvPr id="19486" name="Rectangle 50"/>
          <p:cNvSpPr>
            <a:spLocks noChangeArrowheads="1"/>
          </p:cNvSpPr>
          <p:nvPr/>
        </p:nvSpPr>
        <p:spPr bwMode="auto">
          <a:xfrm>
            <a:off x="2438400" y="1358900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400">
                <a:latin typeface="Comic Sans MS" panose="030F0702030302020204" pitchFamily="66" charset="0"/>
              </a:rPr>
              <a:t>c</a:t>
            </a:r>
            <a:endParaRPr lang="en-GB" altLang="sr-Latn-RS" sz="1600" baseline="-25000">
              <a:latin typeface="Comic Sans MS" panose="030F0702030302020204" pitchFamily="66" charset="0"/>
            </a:endParaRPr>
          </a:p>
        </p:txBody>
      </p:sp>
      <p:sp>
        <p:nvSpPr>
          <p:cNvPr id="19487" name="Rectangle 51"/>
          <p:cNvSpPr>
            <a:spLocks noChangeArrowheads="1"/>
          </p:cNvSpPr>
          <p:nvPr/>
        </p:nvSpPr>
        <p:spPr bwMode="auto">
          <a:xfrm>
            <a:off x="4295775" y="1371600"/>
            <a:ext cx="30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400">
                <a:latin typeface="Comic Sans MS" panose="030F0702030302020204" pitchFamily="66" charset="0"/>
              </a:rPr>
              <a:t>c’</a:t>
            </a:r>
            <a:endParaRPr lang="en-GB" altLang="sr-Latn-RS" sz="1600" baseline="-25000">
              <a:latin typeface="Comic Sans MS" panose="030F0702030302020204" pitchFamily="66" charset="0"/>
            </a:endParaRPr>
          </a:p>
        </p:txBody>
      </p:sp>
      <p:sp>
        <p:nvSpPr>
          <p:cNvPr id="19488" name="Rectangle 52"/>
          <p:cNvSpPr>
            <a:spLocks noChangeArrowheads="1"/>
          </p:cNvSpPr>
          <p:nvPr/>
        </p:nvSpPr>
        <p:spPr bwMode="auto">
          <a:xfrm>
            <a:off x="6337300" y="1358900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400">
                <a:latin typeface="Comic Sans MS" panose="030F0702030302020204" pitchFamily="66" charset="0"/>
              </a:rPr>
              <a:t>c</a:t>
            </a:r>
            <a:endParaRPr lang="en-GB" altLang="sr-Latn-RS" sz="1600" baseline="-25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064691A0-F95B-4CFC-A8E0-C2DA624598B1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13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err="1" smtClean="0"/>
              <a:t>Klasifikacija</a:t>
            </a:r>
            <a:r>
              <a:rPr lang="hr-HR" altLang="sr-Latn-RS" dirty="0"/>
              <a:t> </a:t>
            </a:r>
            <a:r>
              <a:rPr lang="hr-HR" altLang="sr-Latn-RS" i="1" dirty="0" smtClean="0"/>
              <a:t>public-key</a:t>
            </a:r>
            <a:r>
              <a:rPr lang="fr-CH" altLang="sr-Latn-RS" dirty="0" smtClean="0"/>
              <a:t> </a:t>
            </a:r>
            <a:r>
              <a:rPr lang="fr-CH" altLang="sr-Latn-RS" dirty="0" err="1" smtClean="0"/>
              <a:t>kriptosustav</a:t>
            </a:r>
            <a:r>
              <a:rPr lang="hr-HR" altLang="sr-Latn-RS" dirty="0" smtClean="0"/>
              <a:t>a</a:t>
            </a:r>
            <a:endParaRPr lang="en-GB" altLang="sr-Latn-RS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4102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2000" dirty="0" err="1" smtClean="0"/>
              <a:t>Enkripcija</a:t>
            </a:r>
            <a:r>
              <a:rPr lang="fr-CH" altLang="sr-Latn-RS" sz="2000" dirty="0" smtClean="0"/>
              <a:t>/</a:t>
            </a:r>
            <a:r>
              <a:rPr lang="fr-CH" altLang="sr-Latn-RS" sz="2000" dirty="0" err="1" smtClean="0"/>
              <a:t>dekripcija</a:t>
            </a:r>
            <a:r>
              <a:rPr lang="hr-HR" altLang="sr-Latn-RS" sz="2000" dirty="0" smtClean="0"/>
              <a:t> (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zaštita povjerljivosti</a:t>
            </a:r>
            <a:r>
              <a:rPr lang="hr-HR" altLang="sr-Latn-RS" sz="2000" dirty="0" smtClean="0"/>
              <a:t>)</a:t>
            </a:r>
            <a:endParaRPr lang="fr-CH" altLang="sr-Latn-RS" sz="20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sr-Latn-RS" sz="1800" dirty="0" smtClean="0"/>
              <a:t>Po</a:t>
            </a:r>
            <a:r>
              <a:rPr lang="hr-HR" altLang="sr-Latn-RS" sz="1800" dirty="0" smtClean="0"/>
              <a:t>š</a:t>
            </a:r>
            <a:r>
              <a:rPr lang="en-GB" altLang="sr-Latn-RS" sz="1800" dirty="0" err="1" smtClean="0"/>
              <a:t>iljalac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enkriptira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poruku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koriste</a:t>
            </a:r>
            <a:r>
              <a:rPr lang="hr-HR" altLang="sr-Latn-RS" sz="1800" dirty="0" smtClean="0"/>
              <a:t>ć</a:t>
            </a:r>
            <a:r>
              <a:rPr lang="en-GB" altLang="sr-Latn-RS" sz="1800" dirty="0" err="1" smtClean="0"/>
              <a:t>i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javni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klju</a:t>
            </a:r>
            <a:r>
              <a:rPr lang="hr-HR" altLang="sr-Latn-RS" sz="1800" dirty="0" smtClean="0"/>
              <a:t>č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primaoca</a:t>
            </a:r>
            <a:endParaRPr lang="hr-HR" altLang="sr-Latn-RS" sz="18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800" dirty="0" smtClean="0"/>
              <a:t>U praksi se koriste tzv. </a:t>
            </a:r>
            <a:r>
              <a:rPr lang="hr-HR" altLang="sr-Latn-RS" sz="1800" dirty="0"/>
              <a:t>d</a:t>
            </a:r>
            <a:r>
              <a:rPr lang="hr-HR" altLang="sr-Latn-RS" sz="1800" dirty="0" smtClean="0"/>
              <a:t>igitalne omotnice (</a:t>
            </a:r>
            <a:r>
              <a:rPr lang="hr-HR" altLang="sr-Latn-RS" sz="1800" i="1" dirty="0" smtClean="0"/>
              <a:t>digital envelope</a:t>
            </a:r>
            <a:r>
              <a:rPr lang="hr-HR" altLang="sr-Latn-RS" sz="1800" dirty="0" smtClean="0"/>
              <a:t>)</a:t>
            </a:r>
            <a:endParaRPr lang="en-GB" altLang="sr-Latn-RS" dirty="0" smtClean="0"/>
          </a:p>
          <a:p>
            <a:pPr eaLnBrk="1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altLang="sr-Latn-RS" sz="2000" dirty="0" err="1" smtClean="0"/>
              <a:t>Digitalni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potpis</a:t>
            </a:r>
            <a:r>
              <a:rPr lang="hr-HR" altLang="sr-Latn-RS" sz="2000" dirty="0" smtClean="0"/>
              <a:t> (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zaštita integriteta</a:t>
            </a:r>
            <a:r>
              <a:rPr lang="hr-HR" altLang="sr-Latn-RS" sz="2000" dirty="0" smtClean="0"/>
              <a:t>)</a:t>
            </a:r>
            <a:endParaRPr lang="en-GB" altLang="sr-Latn-RS" sz="20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sr-Latn-RS" sz="1800" dirty="0" smtClean="0"/>
              <a:t>Po</a:t>
            </a:r>
            <a:r>
              <a:rPr lang="hr-HR" altLang="sr-Latn-RS" sz="1800" dirty="0" smtClean="0"/>
              <a:t>š</a:t>
            </a:r>
            <a:r>
              <a:rPr lang="en-GB" altLang="sr-Latn-RS" sz="1800" dirty="0" err="1" smtClean="0"/>
              <a:t>iljalac</a:t>
            </a:r>
            <a:r>
              <a:rPr lang="en-GB" altLang="sr-Latn-RS" sz="1800" dirty="0" smtClean="0"/>
              <a:t> “</a:t>
            </a:r>
            <a:r>
              <a:rPr lang="en-GB" altLang="sr-Latn-RS" sz="1800" dirty="0" err="1" smtClean="0"/>
              <a:t>potpisuje</a:t>
            </a:r>
            <a:r>
              <a:rPr lang="en-GB" altLang="sr-Latn-RS" sz="1800" dirty="0" smtClean="0"/>
              <a:t>” </a:t>
            </a:r>
            <a:r>
              <a:rPr lang="en-GB" altLang="sr-Latn-RS" sz="1800" dirty="0" err="1" smtClean="0"/>
              <a:t>poruku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koriste</a:t>
            </a:r>
            <a:r>
              <a:rPr lang="hr-HR" altLang="sr-Latn-RS" sz="1800" dirty="0" smtClean="0"/>
              <a:t>ć</a:t>
            </a:r>
            <a:r>
              <a:rPr lang="en-GB" altLang="sr-Latn-RS" sz="1800" dirty="0" err="1" smtClean="0"/>
              <a:t>i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svoj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privatni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klju</a:t>
            </a:r>
            <a:r>
              <a:rPr lang="hr-HR" altLang="sr-Latn-RS" sz="1800" dirty="0" smtClean="0"/>
              <a:t>č</a:t>
            </a:r>
            <a:r>
              <a:rPr lang="en-GB" altLang="sr-Latn-RS" sz="1800" dirty="0" smtClean="0"/>
              <a:t> </a:t>
            </a:r>
            <a:endParaRPr lang="hr-HR" altLang="sr-Latn-RS" sz="18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800" dirty="0" smtClean="0"/>
              <a:t>U praksi se poruka ne potpisuje izravno </a:t>
            </a:r>
            <a:r>
              <a:rPr lang="en-GB" altLang="sr-Latn-RS" sz="1800" dirty="0" err="1" smtClean="0"/>
              <a:t>ve</a:t>
            </a:r>
            <a:r>
              <a:rPr lang="hr-HR" altLang="sr-Latn-RS" sz="1800" dirty="0" smtClean="0"/>
              <a:t>ć njena</a:t>
            </a:r>
            <a:r>
              <a:rPr lang="en-GB" altLang="sr-Latn-RS" sz="1800" dirty="0" smtClean="0"/>
              <a:t> </a:t>
            </a:r>
            <a:r>
              <a:rPr lang="hr-HR" altLang="sr-Latn-RS" sz="1800" i="1" dirty="0" smtClean="0"/>
              <a:t>hash</a:t>
            </a:r>
            <a:r>
              <a:rPr lang="hr-HR" altLang="sr-Latn-RS" sz="1800" dirty="0" smtClean="0"/>
              <a:t> vrijednost</a:t>
            </a:r>
            <a:endParaRPr lang="en-GB" altLang="sr-Latn-RS" sz="1800" dirty="0" smtClean="0"/>
          </a:p>
          <a:p>
            <a:pPr eaLnBrk="1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altLang="sr-Latn-RS" sz="2000" dirty="0" err="1" smtClean="0"/>
              <a:t>Razmjena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kljuceva</a:t>
            </a:r>
            <a:r>
              <a:rPr lang="en-GB" altLang="sr-Latn-RS" sz="2000" dirty="0" smtClean="0"/>
              <a:t> (</a:t>
            </a:r>
            <a:r>
              <a:rPr lang="en-GB" altLang="sr-Latn-RS" sz="2000" i="1" dirty="0" smtClean="0">
                <a:solidFill>
                  <a:srgbClr val="C00000"/>
                </a:solidFill>
              </a:rPr>
              <a:t>key exchange</a:t>
            </a:r>
            <a:r>
              <a:rPr lang="en-GB" altLang="sr-Latn-RS" sz="2000" dirty="0" smtClean="0"/>
              <a:t>)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sr-Latn-RS" sz="1800" dirty="0" err="1" smtClean="0"/>
              <a:t>Dva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entiteta</a:t>
            </a:r>
            <a:r>
              <a:rPr lang="en-GB" altLang="sr-Latn-RS" sz="1800" dirty="0" smtClean="0"/>
              <a:t> (</a:t>
            </a:r>
            <a:r>
              <a:rPr lang="en-GB" altLang="sr-Latn-RS" sz="1800" dirty="0" err="1" smtClean="0"/>
              <a:t>korisnika</a:t>
            </a:r>
            <a:r>
              <a:rPr lang="en-GB" altLang="sr-Latn-RS" sz="1800" dirty="0" smtClean="0"/>
              <a:t>, </a:t>
            </a:r>
            <a:r>
              <a:rPr lang="en-GB" altLang="sr-Latn-RS" sz="1800" dirty="0" err="1" smtClean="0"/>
              <a:t>ra</a:t>
            </a:r>
            <a:r>
              <a:rPr lang="hr-HR" altLang="sr-Latn-RS" sz="1800" dirty="0" smtClean="0"/>
              <a:t>č</a:t>
            </a:r>
            <a:r>
              <a:rPr lang="en-GB" altLang="sr-Latn-RS" sz="1800" dirty="0" err="1" smtClean="0"/>
              <a:t>unala</a:t>
            </a:r>
            <a:r>
              <a:rPr lang="en-GB" altLang="sr-Latn-RS" sz="1800" dirty="0" smtClean="0"/>
              <a:t>) </a:t>
            </a:r>
            <a:r>
              <a:rPr lang="hr-HR" altLang="sr-Latn-RS" sz="1800" dirty="0" err="1"/>
              <a:t>ž</a:t>
            </a:r>
            <a:r>
              <a:rPr lang="en-GB" altLang="sr-Latn-RS" sz="1800" dirty="0" err="1" smtClean="0"/>
              <a:t>ele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uspostaviti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sesijski</a:t>
            </a:r>
            <a:r>
              <a:rPr lang="en-GB" altLang="sr-Latn-RS" sz="1800" dirty="0" smtClean="0"/>
              <a:t> </a:t>
            </a:r>
            <a:r>
              <a:rPr lang="hr-HR" altLang="sr-Latn-RS" sz="1800" dirty="0" smtClean="0"/>
              <a:t/>
            </a:r>
            <a:br>
              <a:rPr lang="hr-HR" altLang="sr-Latn-RS" sz="1800" dirty="0" smtClean="0"/>
            </a:br>
            <a:r>
              <a:rPr lang="en-GB" altLang="sr-Latn-RS" sz="1800" dirty="0" smtClean="0"/>
              <a:t>(</a:t>
            </a:r>
            <a:r>
              <a:rPr lang="en-GB" altLang="sr-Latn-RS" sz="1800" dirty="0" err="1" smtClean="0"/>
              <a:t>tajni</a:t>
            </a:r>
            <a:r>
              <a:rPr lang="en-GB" altLang="sr-Latn-RS" sz="1800" dirty="0" smtClean="0"/>
              <a:t>) </a:t>
            </a:r>
            <a:r>
              <a:rPr lang="en-GB" altLang="sr-Latn-RS" sz="1800" dirty="0" err="1" smtClean="0"/>
              <a:t>klju</a:t>
            </a:r>
            <a:r>
              <a:rPr lang="hr-HR" altLang="sr-Latn-RS" sz="1800" dirty="0" smtClean="0"/>
              <a:t>č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za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upotrebu</a:t>
            </a:r>
            <a:r>
              <a:rPr lang="en-GB" altLang="sr-Latn-RS" sz="1800" dirty="0" smtClean="0"/>
              <a:t> u </a:t>
            </a:r>
            <a:r>
              <a:rPr lang="en-GB" altLang="sr-Latn-RS" sz="1800" dirty="0" err="1" smtClean="0"/>
              <a:t>simetri</a:t>
            </a:r>
            <a:r>
              <a:rPr lang="hr-HR" altLang="sr-Latn-RS" sz="1800" dirty="0" smtClean="0"/>
              <a:t>č</a:t>
            </a:r>
            <a:r>
              <a:rPr lang="en-GB" altLang="sr-Latn-RS" sz="1800" dirty="0" smtClean="0"/>
              <a:t>nom </a:t>
            </a:r>
            <a:r>
              <a:rPr lang="en-GB" altLang="sr-Latn-RS" sz="1800" dirty="0" err="1" smtClean="0"/>
              <a:t>kriptosustavu</a:t>
            </a:r>
            <a:endParaRPr lang="en-GB" altLang="sr-Latn-RS" sz="18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sr-Latn-RS" sz="1800" dirty="0" err="1" smtClean="0"/>
              <a:t>Najpoznatiji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protokol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iz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ove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kategorije</a:t>
            </a:r>
            <a:r>
              <a:rPr lang="en-GB" altLang="sr-Latn-RS" sz="1800" dirty="0" smtClean="0"/>
              <a:t>: </a:t>
            </a:r>
            <a:r>
              <a:rPr lang="en-GB" altLang="sr-Latn-RS" sz="1800" i="1" dirty="0" err="1" smtClean="0">
                <a:solidFill>
                  <a:srgbClr val="C00000"/>
                </a:solidFill>
              </a:rPr>
              <a:t>Diffie</a:t>
            </a:r>
            <a:r>
              <a:rPr lang="en-GB" altLang="sr-Latn-RS" sz="1800" i="1" dirty="0" smtClean="0">
                <a:solidFill>
                  <a:srgbClr val="C00000"/>
                </a:solidFill>
              </a:rPr>
              <a:t>-Hellman </a:t>
            </a:r>
            <a:r>
              <a:rPr lang="hr-HR" altLang="sr-Latn-RS" sz="1800" i="1" dirty="0" smtClean="0">
                <a:solidFill>
                  <a:srgbClr val="C00000"/>
                </a:solidFill>
              </a:rPr>
              <a:t/>
            </a:r>
            <a:br>
              <a:rPr lang="hr-HR" altLang="sr-Latn-RS" sz="1800" i="1" dirty="0" smtClean="0">
                <a:solidFill>
                  <a:srgbClr val="C00000"/>
                </a:solidFill>
              </a:rPr>
            </a:br>
            <a:r>
              <a:rPr lang="en-GB" altLang="sr-Latn-RS" sz="1800" i="1" dirty="0" smtClean="0">
                <a:solidFill>
                  <a:srgbClr val="C00000"/>
                </a:solidFill>
              </a:rPr>
              <a:t>Key Exchange Protocol</a:t>
            </a:r>
            <a:r>
              <a:rPr lang="en-GB" altLang="sr-Latn-RS" sz="1800" dirty="0" smtClean="0"/>
              <a:t> </a:t>
            </a:r>
            <a:endParaRPr lang="hr-HR" altLang="sr-Latn-RS" sz="18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800" dirty="0" smtClean="0"/>
              <a:t>Diffie-Hellman osigurava </a:t>
            </a:r>
            <a:r>
              <a:rPr lang="hr-HR" altLang="sr-Latn-RS" sz="1800" i="1" dirty="0" smtClean="0">
                <a:solidFill>
                  <a:srgbClr val="C00000"/>
                </a:solidFill>
              </a:rPr>
              <a:t>perfect forward secrecy</a:t>
            </a:r>
            <a:r>
              <a:rPr lang="hr-HR" altLang="sr-Latn-RS" sz="1800" i="1" dirty="0" smtClean="0"/>
              <a:t> </a:t>
            </a:r>
            <a:r>
              <a:rPr lang="hr-HR" altLang="sr-Latn-RS" sz="1800" dirty="0" smtClean="0"/>
              <a:t>svojstvo</a:t>
            </a:r>
            <a:r>
              <a:rPr lang="hr-HR" altLang="sr-Latn-RS" sz="1800" i="1" dirty="0" smtClean="0"/>
              <a:t/>
            </a:r>
            <a:br>
              <a:rPr lang="hr-HR" altLang="sr-Latn-RS" sz="1800" i="1" dirty="0" smtClean="0"/>
            </a:br>
            <a:r>
              <a:rPr lang="hr-HR" altLang="sr-Latn-RS" sz="1800" dirty="0" smtClean="0"/>
              <a:t>(npr. u TLS/https, SSH, ...)</a:t>
            </a:r>
            <a:endParaRPr lang="en-GB" altLang="sr-Latn-R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27432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CH" altLang="sr-Latn-R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RSA</a:t>
            </a:r>
            <a:br>
              <a:rPr lang="fr-CH" altLang="sr-Latn-R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fr-CH" altLang="sr-Latn-RS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fr-CH" altLang="sr-Latn-RS" sz="1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Rivest</a:t>
            </a:r>
            <a:r>
              <a:rPr lang="fr-CH" altLang="sr-Latn-RS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Shamir and </a:t>
            </a:r>
            <a:r>
              <a:rPr lang="fr-CH" altLang="sr-Latn-RS" sz="1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Adleman</a:t>
            </a:r>
            <a:r>
              <a:rPr lang="fr-CH" altLang="sr-Latn-RS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en-GB" altLang="sr-Latn-RS" sz="1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95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sr-Latn-RS">
              <a:solidFill>
                <a:srgbClr val="006600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228600" cy="7588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28600" y="381000"/>
            <a:ext cx="228600" cy="3778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533400"/>
            <a:ext cx="228600" cy="2254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5800" y="650875"/>
            <a:ext cx="228600" cy="10795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914400" y="685800"/>
            <a:ext cx="228600" cy="762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143000" y="725488"/>
            <a:ext cx="228600" cy="3651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371600" y="742950"/>
            <a:ext cx="228600" cy="1905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708275" y="196850"/>
            <a:ext cx="426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Kriptografija</a:t>
            </a:r>
            <a:r>
              <a:rPr lang="fr-CH" altLang="sr-Latn-R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fr-CH" altLang="sr-Latn-R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asimetri</a:t>
            </a:r>
            <a:r>
              <a:rPr lang="hr-HR" altLang="sr-Latn-R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č</a:t>
            </a:r>
            <a:r>
              <a:rPr lang="en-US" altLang="sr-Latn-R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nog</a:t>
            </a:r>
            <a:r>
              <a:rPr lang="fr-CH" altLang="sr-Latn-R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(</a:t>
            </a:r>
            <a:r>
              <a:rPr lang="fr-CH" altLang="sr-Latn-R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javnog</a:t>
            </a:r>
            <a:r>
              <a:rPr lang="fr-CH" altLang="sr-Latn-R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 </a:t>
            </a:r>
            <a:r>
              <a:rPr lang="fr-CH" altLang="sr-Latn-R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klju</a:t>
            </a:r>
            <a:r>
              <a:rPr lang="hr-HR" altLang="sr-Latn-R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č</a:t>
            </a:r>
            <a:r>
              <a:rPr lang="fr-CH" altLang="sr-Latn-R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en-US" altLang="sr-Latn-RS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smtClean="0"/>
              <a:t>RSA u </a:t>
            </a:r>
            <a:r>
              <a:rPr lang="fr-CH" altLang="sr-Latn-RS" dirty="0" err="1" smtClean="0"/>
              <a:t>praksi</a:t>
            </a:r>
            <a:r>
              <a:rPr lang="hr-HR" altLang="sr-Latn-RS" dirty="0" smtClean="0"/>
              <a:t>: raspored.fesb.hr</a:t>
            </a:r>
            <a:endParaRPr lang="en-GB" alt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534" y="1066800"/>
            <a:ext cx="5008931" cy="5357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04C81CCC-1664-4931-9DE1-9F238FBA0039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16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smtClean="0"/>
              <a:t>Modularna aritmetika: zbrajanje</a:t>
            </a:r>
            <a:endParaRPr lang="en-GB" altLang="sr-Latn-R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altLang="sr-Latn-RS" sz="2000" dirty="0" err="1" smtClean="0"/>
              <a:t>Primjer</a:t>
            </a:r>
            <a:r>
              <a:rPr lang="fr-CH" altLang="sr-Latn-RS" sz="2000" dirty="0" smtClean="0"/>
              <a:t>: </a:t>
            </a:r>
            <a:r>
              <a:rPr lang="fr-CH" altLang="sr-Latn-RS" sz="2000" dirty="0" err="1" smtClean="0"/>
              <a:t>zbrajanje</a:t>
            </a:r>
            <a:r>
              <a:rPr lang="fr-CH" altLang="sr-Latn-RS" sz="2000" dirty="0" smtClean="0"/>
              <a:t> </a:t>
            </a:r>
            <a:r>
              <a:rPr lang="en-GB" altLang="sr-Latn-RS" sz="2000" dirty="0" smtClean="0"/>
              <a:t>modulo 10</a:t>
            </a:r>
            <a:r>
              <a:rPr lang="hr-HR" altLang="sr-Latn-RS" sz="2000" dirty="0" smtClean="0"/>
              <a:t> (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a + b mod 10</a:t>
            </a:r>
            <a:r>
              <a:rPr lang="hr-HR" altLang="sr-Latn-RS" sz="2000" dirty="0" smtClean="0"/>
              <a:t>)</a:t>
            </a:r>
            <a:endParaRPr lang="en-GB" altLang="sr-Latn-R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</a:pPr>
            <a:endParaRPr lang="en-GB" altLang="sr-Latn-RS" sz="14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sr-Latn-RS" sz="1800" dirty="0" smtClean="0"/>
              <a:t>Q: </a:t>
            </a:r>
            <a:r>
              <a:rPr lang="en-GB" altLang="sr-Latn-RS" sz="1800" dirty="0" err="1" smtClean="0"/>
              <a:t>Zbrajanje</a:t>
            </a:r>
            <a:r>
              <a:rPr lang="en-GB" altLang="sr-Latn-RS" sz="1800" dirty="0" smtClean="0"/>
              <a:t> modulo 10 s </a:t>
            </a:r>
            <a:r>
              <a:rPr lang="en-GB" altLang="sr-Latn-RS" sz="1800" dirty="0" err="1" smtClean="0"/>
              <a:t>tajnom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konstantom</a:t>
            </a:r>
            <a:r>
              <a:rPr lang="en-GB" altLang="sr-Latn-RS" sz="1800" dirty="0" smtClean="0"/>
              <a:t> </a:t>
            </a:r>
            <a:r>
              <a:rPr lang="hr-HR" altLang="sr-Latn-RS" sz="1800" dirty="0" smtClean="0"/>
              <a:t>k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daje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sifru</a:t>
            </a:r>
            <a:r>
              <a:rPr lang="en-GB" altLang="sr-Latn-RS" sz="1800" dirty="0" smtClean="0"/>
              <a:t>. </a:t>
            </a:r>
            <a:r>
              <a:rPr lang="en-GB" altLang="sr-Latn-RS" sz="1800" dirty="0" err="1" smtClean="0"/>
              <a:t>Koju</a:t>
            </a:r>
            <a:r>
              <a:rPr lang="en-GB" altLang="sr-Latn-RS" sz="1800" dirty="0" smtClean="0"/>
              <a:t>?</a:t>
            </a:r>
          </a:p>
        </p:txBody>
      </p:sp>
      <p:graphicFrame>
        <p:nvGraphicFramePr>
          <p:cNvPr id="110430" name="Group 1886"/>
          <p:cNvGraphicFramePr>
            <a:graphicFrameLocks noGrp="1"/>
          </p:cNvGraphicFramePr>
          <p:nvPr/>
        </p:nvGraphicFramePr>
        <p:xfrm>
          <a:off x="1295400" y="1574800"/>
          <a:ext cx="6096000" cy="4064004"/>
        </p:xfrm>
        <a:graphic>
          <a:graphicData uri="http://schemas.openxmlformats.org/drawingml/2006/table">
            <a:tbl>
              <a:tblPr/>
              <a:tblGrid>
                <a:gridCol w="55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6323B895-6513-4DD8-BC98-A276033DFE03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17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err="1" smtClean="0"/>
              <a:t>Modularna</a:t>
            </a:r>
            <a:r>
              <a:rPr lang="fr-CH" altLang="sr-Latn-RS" dirty="0" smtClean="0"/>
              <a:t> </a:t>
            </a:r>
            <a:r>
              <a:rPr lang="fr-CH" altLang="sr-Latn-RS" dirty="0" err="1" smtClean="0"/>
              <a:t>aritmetika</a:t>
            </a:r>
            <a:r>
              <a:rPr lang="fr-CH" altLang="sr-Latn-RS" dirty="0" smtClean="0"/>
              <a:t>: </a:t>
            </a:r>
            <a:r>
              <a:rPr lang="fr-CH" altLang="sr-Latn-RS" dirty="0" err="1" smtClean="0"/>
              <a:t>mno</a:t>
            </a:r>
            <a:r>
              <a:rPr lang="hr-HR" altLang="sr-Latn-RS" dirty="0" smtClean="0"/>
              <a:t>ž</a:t>
            </a:r>
            <a:r>
              <a:rPr lang="fr-CH" altLang="sr-Latn-RS" dirty="0" err="1" smtClean="0"/>
              <a:t>enje</a:t>
            </a:r>
            <a:endParaRPr lang="en-GB" altLang="sr-Latn-RS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715000"/>
          </a:xfrm>
        </p:spPr>
        <p:txBody>
          <a:bodyPr/>
          <a:lstStyle/>
          <a:p>
            <a:pPr eaLnBrk="1" hangingPunct="1"/>
            <a:r>
              <a:rPr lang="fr-CH" altLang="sr-Latn-RS" sz="2000" dirty="0" err="1" smtClean="0"/>
              <a:t>Primjer</a:t>
            </a:r>
            <a:r>
              <a:rPr lang="fr-CH" altLang="sr-Latn-RS" sz="2000" dirty="0" smtClean="0"/>
              <a:t>: </a:t>
            </a:r>
            <a:r>
              <a:rPr lang="fr-CH" altLang="sr-Latn-RS" sz="2000" dirty="0" err="1" smtClean="0"/>
              <a:t>mnozenje</a:t>
            </a:r>
            <a:r>
              <a:rPr lang="fr-CH" altLang="sr-Latn-RS" sz="2000" dirty="0" smtClean="0"/>
              <a:t> </a:t>
            </a:r>
            <a:r>
              <a:rPr lang="en-GB" altLang="sr-Latn-RS" sz="2000" dirty="0" smtClean="0"/>
              <a:t>modulo 10</a:t>
            </a:r>
            <a:r>
              <a:rPr lang="hr-HR" altLang="sr-Latn-RS" sz="2000" dirty="0" smtClean="0"/>
              <a:t> (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a x b mod 10</a:t>
            </a:r>
            <a:r>
              <a:rPr lang="hr-HR" altLang="sr-Latn-RS" sz="2000" dirty="0" smtClean="0"/>
              <a:t>)</a:t>
            </a:r>
            <a:endParaRPr lang="en-GB" altLang="sr-Latn-RS" sz="2000" dirty="0" smtClean="0"/>
          </a:p>
          <a:p>
            <a:pPr eaLnBrk="1" hangingPunct="1">
              <a:buFontTx/>
              <a:buNone/>
            </a:pPr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>
              <a:buFontTx/>
              <a:buNone/>
            </a:pPr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endParaRPr lang="en-GB" altLang="sr-Latn-RS" sz="1600" dirty="0" smtClean="0"/>
          </a:p>
          <a:p>
            <a:pPr eaLnBrk="1" hangingPunct="1"/>
            <a:r>
              <a:rPr lang="en-GB" altLang="sr-Latn-RS" sz="1800" dirty="0" smtClean="0"/>
              <a:t>Q: </a:t>
            </a:r>
            <a:r>
              <a:rPr lang="en-GB" altLang="sr-Latn-RS" sz="1800" dirty="0" err="1" smtClean="0"/>
              <a:t>Samo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mno</a:t>
            </a:r>
            <a:r>
              <a:rPr lang="hr-HR" altLang="sr-Latn-RS" sz="1800" dirty="0" smtClean="0"/>
              <a:t>ž</a:t>
            </a:r>
            <a:r>
              <a:rPr lang="en-GB" altLang="sr-Latn-RS" sz="1800" dirty="0" err="1" smtClean="0"/>
              <a:t>enje</a:t>
            </a:r>
            <a:r>
              <a:rPr lang="en-GB" altLang="sr-Latn-RS" sz="1800" dirty="0" smtClean="0"/>
              <a:t> s 1, 3, 7 </a:t>
            </a:r>
            <a:r>
              <a:rPr lang="en-GB" altLang="sr-Latn-RS" sz="1800" dirty="0" err="1" smtClean="0"/>
              <a:t>ili</a:t>
            </a:r>
            <a:r>
              <a:rPr lang="en-GB" altLang="sr-Latn-RS" sz="1800" dirty="0" smtClean="0"/>
              <a:t> 9 </a:t>
            </a:r>
            <a:r>
              <a:rPr lang="en-GB" altLang="sr-Latn-RS" sz="1800" dirty="0" err="1" smtClean="0"/>
              <a:t>mo</a:t>
            </a:r>
            <a:r>
              <a:rPr lang="hr-HR" altLang="sr-Latn-RS" sz="1800" dirty="0" smtClean="0"/>
              <a:t>ž</a:t>
            </a:r>
            <a:r>
              <a:rPr lang="en-GB" altLang="sr-Latn-RS" sz="1800" dirty="0" smtClean="0"/>
              <a:t>e </a:t>
            </a:r>
            <a:r>
              <a:rPr lang="en-GB" altLang="sr-Latn-RS" sz="1800" dirty="0" err="1" smtClean="0"/>
              <a:t>raditi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kao</a:t>
            </a:r>
            <a:r>
              <a:rPr lang="en-GB" altLang="sr-Latn-RS" sz="1800" dirty="0" smtClean="0"/>
              <a:t> </a:t>
            </a:r>
            <a:r>
              <a:rPr lang="hr-HR" altLang="sr-Latn-RS" sz="1800" dirty="0" err="1"/>
              <a:t>š</a:t>
            </a:r>
            <a:r>
              <a:rPr lang="en-GB" altLang="sr-Latn-RS" sz="1800" dirty="0" err="1" smtClean="0"/>
              <a:t>ifra</a:t>
            </a:r>
            <a:r>
              <a:rPr lang="en-GB" altLang="sr-Latn-RS" sz="1800" dirty="0" smtClean="0"/>
              <a:t>. </a:t>
            </a:r>
            <a:r>
              <a:rPr lang="en-GB" altLang="sr-Latn-RS" sz="1800" dirty="0" err="1" smtClean="0"/>
              <a:t>Zasto</a:t>
            </a:r>
            <a:r>
              <a:rPr lang="en-GB" altLang="sr-Latn-RS" sz="1800" dirty="0" smtClean="0"/>
              <a:t>?</a:t>
            </a:r>
            <a:endParaRPr lang="en-GB" altLang="sr-Latn-RS" sz="2000" dirty="0" smtClean="0"/>
          </a:p>
        </p:txBody>
      </p:sp>
      <p:graphicFrame>
        <p:nvGraphicFramePr>
          <p:cNvPr id="110596" name="Group 4"/>
          <p:cNvGraphicFramePr>
            <a:graphicFrameLocks noGrp="1"/>
          </p:cNvGraphicFramePr>
          <p:nvPr/>
        </p:nvGraphicFramePr>
        <p:xfrm>
          <a:off x="1295400" y="1676400"/>
          <a:ext cx="6096000" cy="4064004"/>
        </p:xfrm>
        <a:graphic>
          <a:graphicData uri="http://schemas.openxmlformats.org/drawingml/2006/table">
            <a:tbl>
              <a:tblPr/>
              <a:tblGrid>
                <a:gridCol w="55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Mathematica1" pitchFamily="2" charset="2"/>
                        </a:rPr>
                        <a:t>x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oup 194"/>
          <p:cNvGrpSpPr>
            <a:grpSpLocks/>
          </p:cNvGrpSpPr>
          <p:nvPr/>
        </p:nvGrpSpPr>
        <p:grpSpPr bwMode="auto">
          <a:xfrm>
            <a:off x="2476500" y="1600200"/>
            <a:ext cx="4838700" cy="4191000"/>
            <a:chOff x="1560" y="912"/>
            <a:chExt cx="3048" cy="2640"/>
          </a:xfrm>
        </p:grpSpPr>
        <p:sp>
          <p:nvSpPr>
            <p:cNvPr id="24724" name="Rectangle 190"/>
            <p:cNvSpPr>
              <a:spLocks noChangeArrowheads="1"/>
            </p:cNvSpPr>
            <p:nvPr/>
          </p:nvSpPr>
          <p:spPr bwMode="auto">
            <a:xfrm>
              <a:off x="1560" y="912"/>
              <a:ext cx="256" cy="2640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24725" name="Rectangle 191"/>
            <p:cNvSpPr>
              <a:spLocks noChangeArrowheads="1"/>
            </p:cNvSpPr>
            <p:nvPr/>
          </p:nvSpPr>
          <p:spPr bwMode="auto">
            <a:xfrm>
              <a:off x="2264" y="912"/>
              <a:ext cx="256" cy="2640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24726" name="Rectangle 192"/>
            <p:cNvSpPr>
              <a:spLocks noChangeArrowheads="1"/>
            </p:cNvSpPr>
            <p:nvPr/>
          </p:nvSpPr>
          <p:spPr bwMode="auto">
            <a:xfrm>
              <a:off x="3656" y="912"/>
              <a:ext cx="256" cy="2640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24727" name="Rectangle 193"/>
            <p:cNvSpPr>
              <a:spLocks noChangeArrowheads="1"/>
            </p:cNvSpPr>
            <p:nvPr/>
          </p:nvSpPr>
          <p:spPr bwMode="auto">
            <a:xfrm>
              <a:off x="4352" y="912"/>
              <a:ext cx="256" cy="2640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29CDD6F2-054F-4F3D-90AD-4205EC0368EF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18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err="1"/>
              <a:t>Modularna</a:t>
            </a:r>
            <a:r>
              <a:rPr lang="fr-CH" altLang="sr-Latn-RS" dirty="0"/>
              <a:t> </a:t>
            </a:r>
            <a:r>
              <a:rPr lang="fr-CH" altLang="sr-Latn-RS" dirty="0" err="1"/>
              <a:t>aritmetika</a:t>
            </a:r>
            <a:r>
              <a:rPr lang="fr-CH" altLang="sr-Latn-RS" dirty="0"/>
              <a:t>: </a:t>
            </a:r>
            <a:r>
              <a:rPr lang="fr-CH" altLang="sr-Latn-RS" dirty="0" err="1"/>
              <a:t>mno</a:t>
            </a:r>
            <a:r>
              <a:rPr lang="hr-HR" altLang="sr-Latn-RS" dirty="0"/>
              <a:t>ž</a:t>
            </a:r>
            <a:r>
              <a:rPr lang="fr-CH" altLang="sr-Latn-RS" dirty="0" err="1"/>
              <a:t>enje</a:t>
            </a:r>
            <a:endParaRPr lang="en-GB" altLang="sr-Latn-RS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4864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2000" dirty="0" err="1" smtClean="0"/>
              <a:t>Primjer</a:t>
            </a:r>
            <a:r>
              <a:rPr lang="fr-CH" altLang="sr-Latn-RS" sz="2000" dirty="0" smtClean="0"/>
              <a:t>: m = 3, </a:t>
            </a:r>
            <a:r>
              <a:rPr lang="hr-HR" altLang="sr-Latn-RS" sz="2000" dirty="0" smtClean="0"/>
              <a:t>k</a:t>
            </a:r>
            <a:r>
              <a:rPr lang="fr-CH" altLang="sr-Latn-RS" sz="2000" dirty="0" smtClean="0"/>
              <a:t> = 7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1600" dirty="0" err="1" smtClean="0"/>
              <a:t>Enkripcija</a:t>
            </a:r>
            <a:r>
              <a:rPr lang="fr-CH" altLang="sr-Latn-RS" sz="1600" dirty="0" smtClean="0"/>
              <a:t>: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1600" dirty="0" err="1" smtClean="0"/>
              <a:t>Dekripcija</a:t>
            </a:r>
            <a:r>
              <a:rPr lang="fr-CH" altLang="sr-Latn-RS" sz="1600" dirty="0" smtClean="0"/>
              <a:t>:</a:t>
            </a:r>
          </a:p>
          <a:p>
            <a:pPr eaLnBrk="1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</a:pPr>
            <a:r>
              <a:rPr lang="fr-CH" altLang="sr-Latn-RS" sz="2000" dirty="0" err="1" smtClean="0">
                <a:solidFill>
                  <a:srgbClr val="C00000"/>
                </a:solidFill>
              </a:rPr>
              <a:t>Multiplikativni</a:t>
            </a:r>
            <a:r>
              <a:rPr lang="fr-CH" altLang="sr-Latn-RS" sz="2000" dirty="0" smtClean="0">
                <a:solidFill>
                  <a:srgbClr val="C00000"/>
                </a:solidFill>
              </a:rPr>
              <a:t> </a:t>
            </a:r>
            <a:r>
              <a:rPr lang="fr-CH" altLang="sr-Latn-RS" sz="2000" dirty="0" err="1" smtClean="0">
                <a:solidFill>
                  <a:srgbClr val="C00000"/>
                </a:solidFill>
              </a:rPr>
              <a:t>inverzni</a:t>
            </a:r>
            <a:r>
              <a:rPr lang="fr-CH" altLang="sr-Latn-RS" sz="2000" dirty="0" smtClean="0">
                <a:solidFill>
                  <a:srgbClr val="C00000"/>
                </a:solidFill>
              </a:rPr>
              <a:t> </a:t>
            </a:r>
            <a:r>
              <a:rPr lang="fr-CH" altLang="sr-Latn-RS" sz="2000" dirty="0" err="1" smtClean="0">
                <a:solidFill>
                  <a:srgbClr val="C00000"/>
                </a:solidFill>
              </a:rPr>
              <a:t>broj</a:t>
            </a:r>
            <a:r>
              <a:rPr lang="fr-CH" altLang="sr-Latn-RS" sz="2000" dirty="0" smtClean="0">
                <a:solidFill>
                  <a:srgbClr val="C00000"/>
                </a:solidFill>
              </a:rPr>
              <a:t> </a:t>
            </a:r>
            <a:r>
              <a:rPr lang="hr-HR" altLang="sr-Latn-RS" sz="2000" dirty="0" smtClean="0"/>
              <a:t>broja a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 </a:t>
            </a:r>
            <a:r>
              <a:rPr lang="fr-CH" altLang="sr-Latn-RS" sz="2000" dirty="0" smtClean="0"/>
              <a:t>(</a:t>
            </a:r>
            <a:r>
              <a:rPr lang="fr-CH" altLang="sr-Latn-RS" sz="2000" i="1" dirty="0" smtClean="0"/>
              <a:t>multiplicative inverse</a:t>
            </a:r>
            <a:r>
              <a:rPr lang="fr-CH" altLang="sr-Latn-RS" sz="2000" dirty="0" smtClean="0"/>
              <a:t>)</a:t>
            </a:r>
            <a:r>
              <a:rPr lang="fr-CH" altLang="sr-Latn-RS" sz="2000" dirty="0" smtClean="0">
                <a:solidFill>
                  <a:srgbClr val="C00000"/>
                </a:solidFill>
              </a:rPr>
              <a:t> </a:t>
            </a:r>
            <a:r>
              <a:rPr lang="hr-HR" altLang="sr-Latn-RS" sz="2000" dirty="0" smtClean="0">
                <a:solidFill>
                  <a:srgbClr val="C00000"/>
                </a:solidFill>
              </a:rPr>
              <a:t/>
            </a:r>
            <a:br>
              <a:rPr lang="hr-HR" altLang="sr-Latn-RS" sz="2000" dirty="0" smtClean="0">
                <a:solidFill>
                  <a:srgbClr val="C00000"/>
                </a:solidFill>
              </a:rPr>
            </a:br>
            <a:r>
              <a:rPr lang="hr-HR" altLang="sr-Latn-RS" sz="2000" dirty="0" smtClean="0">
                <a:solidFill>
                  <a:srgbClr val="C00000"/>
                </a:solidFill>
              </a:rPr>
              <a:t>po </a:t>
            </a:r>
            <a:r>
              <a:rPr lang="fr-CH" altLang="sr-Latn-RS" sz="2000" dirty="0" err="1" smtClean="0">
                <a:solidFill>
                  <a:srgbClr val="C00000"/>
                </a:solidFill>
              </a:rPr>
              <a:t>modul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u</a:t>
            </a:r>
            <a:r>
              <a:rPr lang="fr-CH" altLang="sr-Latn-RS" sz="2000" dirty="0" smtClean="0">
                <a:solidFill>
                  <a:srgbClr val="C00000"/>
                </a:solidFill>
              </a:rPr>
              <a:t> n </a:t>
            </a:r>
            <a:r>
              <a:rPr lang="fr-CH" altLang="sr-Latn-RS" sz="2000" dirty="0" smtClean="0"/>
              <a:t>(</a:t>
            </a:r>
            <a:r>
              <a:rPr lang="fr-CH" altLang="sr-Latn-RS" sz="2000" dirty="0" err="1" smtClean="0"/>
              <a:t>pisano</a:t>
            </a:r>
            <a:r>
              <a:rPr lang="fr-CH" altLang="sr-Latn-RS" sz="2000" dirty="0" smtClean="0"/>
              <a:t> </a:t>
            </a:r>
            <a:r>
              <a:rPr lang="hr-HR" altLang="sr-Latn-RS" sz="2000" dirty="0" smtClean="0"/>
              <a:t>a</a:t>
            </a:r>
            <a:r>
              <a:rPr lang="fr-CH" altLang="sr-Latn-RS" sz="2000" baseline="30000" dirty="0" smtClean="0"/>
              <a:t>-1</a:t>
            </a:r>
            <a:r>
              <a:rPr lang="fr-CH" altLang="sr-Latn-RS" sz="2000" dirty="0" smtClean="0"/>
              <a:t>) je </a:t>
            </a:r>
            <a:r>
              <a:rPr lang="fr-CH" altLang="sr-Latn-RS" sz="2000" dirty="0" err="1" smtClean="0"/>
              <a:t>broj</a:t>
            </a:r>
            <a:r>
              <a:rPr lang="hr-HR" altLang="sr-Latn-RS" sz="2000" dirty="0" smtClean="0"/>
              <a:t> b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za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koji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vrijedi</a:t>
            </a:r>
            <a:r>
              <a:rPr lang="fr-CH" altLang="sr-Latn-RS" sz="2000" dirty="0" smtClean="0"/>
              <a:t>: </a:t>
            </a:r>
            <a:r>
              <a:rPr lang="fr-CH" altLang="sr-Latn-RS" sz="1800" dirty="0" smtClean="0"/>
              <a:t/>
            </a:r>
            <a:br>
              <a:rPr lang="fr-CH" altLang="sr-Latn-RS" sz="1800" dirty="0" smtClean="0"/>
            </a:br>
            <a:endParaRPr lang="fr-CH" altLang="sr-Latn-RS" sz="1800" dirty="0" smtClean="0"/>
          </a:p>
          <a:p>
            <a:pPr lvl="1" algn="ctr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CH" altLang="sr-Latn-RS" sz="1600" dirty="0" smtClean="0"/>
          </a:p>
          <a:p>
            <a:pPr eaLnBrk="1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</a:pPr>
            <a:r>
              <a:rPr lang="fr-CH" altLang="sr-Latn-RS" sz="2000" dirty="0" smtClean="0"/>
              <a:t>U na</a:t>
            </a:r>
            <a:r>
              <a:rPr lang="hr-HR" altLang="sr-Latn-RS" sz="2000" dirty="0" smtClean="0"/>
              <a:t>š</a:t>
            </a:r>
            <a:r>
              <a:rPr lang="fr-CH" altLang="sr-Latn-RS" sz="2000" dirty="0" err="1" smtClean="0"/>
              <a:t>em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primjeru</a:t>
            </a:r>
            <a:r>
              <a:rPr lang="fr-CH" altLang="sr-Latn-RS" sz="2000" dirty="0" smtClean="0"/>
              <a:t> (</a:t>
            </a:r>
            <a:r>
              <a:rPr lang="fr-CH" altLang="sr-Latn-RS" sz="2000" dirty="0" err="1" smtClean="0"/>
              <a:t>prethodna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tablica</a:t>
            </a:r>
            <a:r>
              <a:rPr lang="fr-CH" altLang="sr-Latn-RS" sz="2000" dirty="0" smtClean="0"/>
              <a:t>) </a:t>
            </a:r>
            <a:r>
              <a:rPr lang="fr-CH" altLang="sr-Latn-RS" sz="2000" dirty="0" err="1" smtClean="0"/>
              <a:t>samo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brojevi</a:t>
            </a:r>
            <a:r>
              <a:rPr lang="fr-CH" altLang="sr-Latn-RS" sz="2000" dirty="0" smtClean="0"/>
              <a:t> </a:t>
            </a:r>
            <a:r>
              <a:rPr lang="en-GB" altLang="sr-Latn-RS" sz="2000" dirty="0" smtClean="0"/>
              <a:t>1, 3, 7 </a:t>
            </a:r>
            <a:r>
              <a:rPr lang="en-GB" altLang="sr-Latn-RS" sz="2000" dirty="0" err="1" smtClean="0"/>
              <a:t>i</a:t>
            </a:r>
            <a:r>
              <a:rPr lang="en-GB" altLang="sr-Latn-RS" sz="2000" dirty="0" smtClean="0"/>
              <a:t> 9 </a:t>
            </a:r>
            <a:r>
              <a:rPr lang="en-GB" altLang="sr-Latn-RS" sz="2000" dirty="0" err="1" smtClean="0"/>
              <a:t>imaju</a:t>
            </a:r>
            <a:r>
              <a:rPr lang="hr-HR" altLang="sr-Latn-RS" sz="2000" dirty="0" smtClean="0"/>
              <a:t> odgovarajuće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multiplikativne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inverzne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brojeve</a:t>
            </a:r>
            <a:r>
              <a:rPr lang="en-GB" altLang="sr-Latn-RS" sz="2000" dirty="0" smtClean="0"/>
              <a:t> modulo 10</a:t>
            </a:r>
            <a:endParaRPr lang="hr-HR" altLang="sr-Latn-RS" sz="20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sr-Latn-RS" sz="1600" dirty="0" smtClean="0"/>
              <a:t>Q: </a:t>
            </a:r>
            <a:r>
              <a:rPr lang="en-GB" altLang="sr-Latn-RS" sz="1600" dirty="0" err="1" smtClean="0"/>
              <a:t>Nadjite</a:t>
            </a:r>
            <a:r>
              <a:rPr lang="en-GB" altLang="sr-Latn-RS" sz="1600" dirty="0" smtClean="0"/>
              <a:t> 9</a:t>
            </a:r>
            <a:r>
              <a:rPr lang="fr-CH" altLang="sr-Latn-RS" sz="1600" baseline="30000" dirty="0" smtClean="0"/>
              <a:t>-1</a:t>
            </a:r>
            <a:r>
              <a:rPr lang="fr-CH" altLang="sr-Latn-RS" sz="1600" dirty="0" smtClean="0"/>
              <a:t> i 1</a:t>
            </a:r>
            <a:r>
              <a:rPr lang="fr-CH" altLang="sr-Latn-RS" sz="1600" baseline="30000" dirty="0" smtClean="0"/>
              <a:t>-1 </a:t>
            </a:r>
            <a:r>
              <a:rPr lang="fr-CH" altLang="sr-Latn-RS" sz="1600" dirty="0" smtClean="0"/>
              <a:t>modulo 10</a:t>
            </a:r>
            <a:r>
              <a:rPr lang="hr-HR" altLang="sr-Latn-RS" sz="1600" dirty="0" smtClean="0"/>
              <a:t>.</a:t>
            </a:r>
            <a:endParaRPr lang="en-GB" altLang="sr-Latn-RS" sz="1600" dirty="0" smtClean="0"/>
          </a:p>
          <a:p>
            <a:pPr marL="0" indent="0" eaLnBrk="1" hangingPunct="1">
              <a:lnSpc>
                <a:spcPts val="2600"/>
              </a:lnSpc>
              <a:buNone/>
            </a:pPr>
            <a:endParaRPr lang="en-GB" altLang="sr-Latn-RS" sz="1600" dirty="0" smtClean="0"/>
          </a:p>
        </p:txBody>
      </p:sp>
      <p:graphicFrame>
        <p:nvGraphicFramePr>
          <p:cNvPr id="2050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112138"/>
              </p:ext>
            </p:extLst>
          </p:nvPr>
        </p:nvGraphicFramePr>
        <p:xfrm>
          <a:off x="2433320" y="1371600"/>
          <a:ext cx="3374003" cy="272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5" name="Equation" r:id="rId3" imgW="2361960" imgH="190440" progId="Equation.3">
                  <p:embed/>
                </p:oleObj>
              </mc:Choice>
              <mc:Fallback>
                <p:oleObj name="Equation" r:id="rId3" imgW="2361960" imgH="190440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320" y="1371600"/>
                        <a:ext cx="3374003" cy="272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85478"/>
              </p:ext>
            </p:extLst>
          </p:nvPr>
        </p:nvGraphicFramePr>
        <p:xfrm>
          <a:off x="2438400" y="1708785"/>
          <a:ext cx="468907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6" name="Equation" r:id="rId5" imgW="3530520" imgH="203040" progId="Equation.3">
                  <p:embed/>
                </p:oleObj>
              </mc:Choice>
              <mc:Fallback>
                <p:oleObj name="Equation" r:id="rId5" imgW="35305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08785"/>
                        <a:ext cx="4689078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93672"/>
              </p:ext>
            </p:extLst>
          </p:nvPr>
        </p:nvGraphicFramePr>
        <p:xfrm>
          <a:off x="2133600" y="3124200"/>
          <a:ext cx="462691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7" name="Equation" r:id="rId7" imgW="2882880" imgH="241200" progId="Equation.3">
                  <p:embed/>
                </p:oleObj>
              </mc:Choice>
              <mc:Fallback>
                <p:oleObj name="Equation" r:id="rId7" imgW="28828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462691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29CDD6F2-054F-4F3D-90AD-4205EC0368EF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19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err="1"/>
              <a:t>Modularna</a:t>
            </a:r>
            <a:r>
              <a:rPr lang="fr-CH" altLang="sr-Latn-RS" dirty="0"/>
              <a:t> </a:t>
            </a:r>
            <a:r>
              <a:rPr lang="fr-CH" altLang="sr-Latn-RS" dirty="0" err="1"/>
              <a:t>aritmetika</a:t>
            </a:r>
            <a:r>
              <a:rPr lang="fr-CH" altLang="sr-Latn-RS" dirty="0"/>
              <a:t>: </a:t>
            </a:r>
            <a:r>
              <a:rPr lang="fr-CH" altLang="sr-Latn-RS" dirty="0" err="1"/>
              <a:t>mno</a:t>
            </a:r>
            <a:r>
              <a:rPr lang="hr-HR" altLang="sr-Latn-RS" dirty="0"/>
              <a:t>ž</a:t>
            </a:r>
            <a:r>
              <a:rPr lang="fr-CH" altLang="sr-Latn-RS" dirty="0" err="1"/>
              <a:t>enje</a:t>
            </a:r>
            <a:endParaRPr lang="en-GB" altLang="sr-Latn-RS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5626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2000" dirty="0" smtClean="0"/>
              <a:t>U na</a:t>
            </a:r>
            <a:r>
              <a:rPr lang="hr-HR" altLang="sr-Latn-RS" sz="2000" dirty="0" smtClean="0"/>
              <a:t>š</a:t>
            </a:r>
            <a:r>
              <a:rPr lang="fr-CH" altLang="sr-Latn-RS" sz="2000" dirty="0" err="1" smtClean="0"/>
              <a:t>em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primjeru</a:t>
            </a:r>
            <a:r>
              <a:rPr lang="fr-CH" altLang="sr-Latn-RS" sz="2000" dirty="0" smtClean="0"/>
              <a:t> (</a:t>
            </a:r>
            <a:r>
              <a:rPr lang="fr-CH" altLang="sr-Latn-RS" sz="2000" dirty="0" err="1" smtClean="0"/>
              <a:t>prethodna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tablica</a:t>
            </a:r>
            <a:r>
              <a:rPr lang="fr-CH" altLang="sr-Latn-RS" sz="2000" dirty="0" smtClean="0"/>
              <a:t>) </a:t>
            </a:r>
            <a:r>
              <a:rPr lang="fr-CH" altLang="sr-Latn-RS" sz="2000" dirty="0" err="1" smtClean="0"/>
              <a:t>samo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brojevi</a:t>
            </a:r>
            <a:r>
              <a:rPr lang="fr-CH" altLang="sr-Latn-RS" sz="2000" dirty="0" smtClean="0"/>
              <a:t> </a:t>
            </a:r>
            <a:r>
              <a:rPr lang="en-GB" altLang="sr-Latn-RS" sz="2000" dirty="0" smtClean="0"/>
              <a:t>1, 3, 7 </a:t>
            </a:r>
            <a:r>
              <a:rPr lang="en-GB" altLang="sr-Latn-RS" sz="2000" dirty="0" err="1" smtClean="0"/>
              <a:t>i</a:t>
            </a:r>
            <a:r>
              <a:rPr lang="en-GB" altLang="sr-Latn-RS" sz="2000" dirty="0" smtClean="0"/>
              <a:t> 9 </a:t>
            </a:r>
            <a:r>
              <a:rPr lang="en-GB" altLang="sr-Latn-RS" sz="2000" dirty="0" err="1" smtClean="0"/>
              <a:t>imaju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multiplikativne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inverzne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brojeve</a:t>
            </a:r>
            <a:r>
              <a:rPr lang="en-GB" altLang="sr-Latn-RS" sz="2000" dirty="0" smtClean="0"/>
              <a:t> modulo 10</a:t>
            </a:r>
            <a:endParaRPr lang="hr-HR" altLang="sr-Latn-RS" sz="20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sr-Latn-RS" sz="1600" dirty="0" smtClean="0"/>
              <a:t>Q: </a:t>
            </a:r>
            <a:r>
              <a:rPr lang="en-GB" altLang="sr-Latn-RS" sz="1600" dirty="0" err="1" smtClean="0"/>
              <a:t>Nadjite</a:t>
            </a:r>
            <a:r>
              <a:rPr lang="en-GB" altLang="sr-Latn-RS" sz="1600" dirty="0" smtClean="0"/>
              <a:t> 9</a:t>
            </a:r>
            <a:r>
              <a:rPr lang="fr-CH" altLang="sr-Latn-RS" sz="1600" baseline="30000" dirty="0" smtClean="0"/>
              <a:t>-1</a:t>
            </a:r>
            <a:r>
              <a:rPr lang="fr-CH" altLang="sr-Latn-RS" sz="1600" dirty="0" smtClean="0"/>
              <a:t> i 1</a:t>
            </a:r>
            <a:r>
              <a:rPr lang="fr-CH" altLang="sr-Latn-RS" sz="1600" baseline="30000" dirty="0" smtClean="0"/>
              <a:t>-1 </a:t>
            </a:r>
            <a:r>
              <a:rPr lang="fr-CH" altLang="sr-Latn-RS" sz="1600" dirty="0" smtClean="0"/>
              <a:t>modulo 10</a:t>
            </a:r>
            <a:r>
              <a:rPr lang="hr-HR" altLang="sr-Latn-RS" sz="1600" dirty="0" smtClean="0"/>
              <a:t>.</a:t>
            </a:r>
            <a:endParaRPr lang="en-GB" altLang="sr-Latn-RS" sz="1600" dirty="0" smtClean="0"/>
          </a:p>
          <a:p>
            <a:pPr eaLnBrk="1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</a:pPr>
            <a:r>
              <a:rPr lang="hr-HR" altLang="sr-Latn-RS" sz="2000" dirty="0" smtClean="0"/>
              <a:t>Računanje inverznih brojeva po modulu n primjenom brute-force metode nije praktično za veliki n (npr. n 6</a:t>
            </a:r>
            <a:r>
              <a:rPr lang="fr-CH" altLang="sr-Latn-RS" sz="2000" dirty="0" smtClean="0"/>
              <a:t>00</a:t>
            </a:r>
            <a:r>
              <a:rPr lang="hr-HR" altLang="sr-Latn-RS" sz="2000" dirty="0" smtClean="0"/>
              <a:t>-</a:t>
            </a:r>
            <a:r>
              <a:rPr lang="fr-CH" altLang="sr-Latn-RS" sz="2000" dirty="0" err="1" smtClean="0"/>
              <a:t>znamenkasti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broj</a:t>
            </a:r>
            <a:r>
              <a:rPr lang="fr-CH" altLang="sr-Latn-RS" sz="2000" dirty="0" smtClean="0"/>
              <a:t>)</a:t>
            </a:r>
            <a:endParaRPr lang="hr-HR" altLang="sr-Latn-RS" sz="20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600" dirty="0" smtClean="0">
                <a:solidFill>
                  <a:srgbClr val="C00000"/>
                </a:solidFill>
              </a:rPr>
              <a:t>Prošireni Euklidov algoritam</a:t>
            </a:r>
            <a:r>
              <a:rPr lang="hr-HR" altLang="sr-Latn-RS" sz="1600" dirty="0" smtClean="0"/>
              <a:t> vrlo efikasan za određivanje inverza po modulu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600" dirty="0" smtClean="0"/>
              <a:t>Euklidov algoritam razvijen za racunanje najveceg zajednickog djelitelja (</a:t>
            </a:r>
            <a:r>
              <a:rPr lang="hr-HR" altLang="sr-Latn-RS" sz="1600" i="1" dirty="0" smtClean="0"/>
              <a:t>gcd</a:t>
            </a:r>
            <a:r>
              <a:rPr lang="hr-HR" altLang="sr-Latn-RS" sz="1600" dirty="0" smtClean="0"/>
              <a:t>)</a:t>
            </a:r>
            <a:endParaRPr lang="en-GB" altLang="sr-Latn-RS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838200" y="3810000"/>
            <a:ext cx="3429000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xgcd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(b, a):</a:t>
            </a:r>
          </a:p>
          <a:p>
            <a:pPr lvl="1"/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x0, x1, y0, y1 = </a:t>
            </a:r>
            <a:r>
              <a:rPr lang="en-US" sz="12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09885A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09885A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a != </a:t>
            </a:r>
            <a:r>
              <a:rPr lang="en-US" sz="1200" dirty="0">
                <a:solidFill>
                  <a:srgbClr val="09885A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q, b, a = b // a, a, b % a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x0, x1 = x1, x0 - q * x1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y0, y1 = y1, y0 - q * y1</a:t>
            </a:r>
          </a:p>
          <a:p>
            <a:pPr lvl="1"/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(b, x0, y0)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mulinv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(b, n):</a:t>
            </a:r>
          </a:p>
          <a:p>
            <a:pPr lvl="1"/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g, x, _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xgcd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(b, n)</a:t>
            </a:r>
          </a:p>
          <a:p>
            <a:pPr lvl="1"/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g == </a:t>
            </a:r>
            <a:r>
              <a:rPr lang="en-US" sz="12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pPr lvl="1"/>
            <a:r>
              <a:rPr lang="hr-HR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x % 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3831610"/>
            <a:ext cx="190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&gt;&gt;&gt; 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mulinv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10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hr-HR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&gt;&gt;&gt; </a:t>
            </a:r>
            <a:r>
              <a:rPr lang="hr-HR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1 * 1 % 10 = 1</a:t>
            </a:r>
          </a:p>
          <a:p>
            <a:endParaRPr lang="hr-HR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&gt;&gt;&gt; 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mulinv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hr-HR" sz="1200" dirty="0">
                <a:solidFill>
                  <a:srgbClr val="000000"/>
                </a:solidFill>
                <a:latin typeface="Consolas" panose="020B0609020204030204" pitchFamily="49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hr-HR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7</a:t>
            </a:r>
            <a:endParaRPr lang="hr-HR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&gt;&gt;&gt; </a:t>
            </a:r>
            <a:r>
              <a:rPr lang="hr-HR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3 </a:t>
            </a:r>
            <a:r>
              <a:rPr lang="hr-HR" sz="1200" dirty="0">
                <a:solidFill>
                  <a:srgbClr val="339966"/>
                </a:solidFill>
                <a:latin typeface="Consolas" panose="020B0609020204030204" pitchFamily="49" charset="0"/>
              </a:rPr>
              <a:t>* </a:t>
            </a:r>
            <a:r>
              <a:rPr lang="hr-HR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7 </a:t>
            </a:r>
            <a:r>
              <a:rPr lang="hr-HR" sz="1200" dirty="0">
                <a:solidFill>
                  <a:srgbClr val="339966"/>
                </a:solidFill>
                <a:latin typeface="Consolas" panose="020B0609020204030204" pitchFamily="49" charset="0"/>
              </a:rPr>
              <a:t>% 10 = </a:t>
            </a:r>
            <a:r>
              <a:rPr lang="hr-HR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1</a:t>
            </a:r>
          </a:p>
          <a:p>
            <a:endParaRPr lang="hr-HR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&gt;&gt;&gt; 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mulinv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7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hr-HR" sz="1200" dirty="0">
                <a:solidFill>
                  <a:srgbClr val="000000"/>
                </a:solidFill>
                <a:latin typeface="Consolas" panose="020B0609020204030204" pitchFamily="49" charset="0"/>
              </a:rPr>
              <a:t>10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hr-HR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lang="hr-HR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r-HR" sz="1200" dirty="0">
                <a:solidFill>
                  <a:srgbClr val="000000"/>
                </a:solidFill>
                <a:latin typeface="Consolas" panose="020B0609020204030204" pitchFamily="49" charset="0"/>
              </a:rPr>
              <a:t>&gt;&gt;&gt; </a:t>
            </a:r>
            <a:r>
              <a:rPr lang="hr-HR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7 </a:t>
            </a:r>
            <a:r>
              <a:rPr lang="hr-HR" sz="1200" dirty="0">
                <a:solidFill>
                  <a:srgbClr val="339966"/>
                </a:solidFill>
                <a:latin typeface="Consolas" panose="020B0609020204030204" pitchFamily="49" charset="0"/>
              </a:rPr>
              <a:t>* </a:t>
            </a:r>
            <a:r>
              <a:rPr lang="hr-HR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3 </a:t>
            </a:r>
            <a:r>
              <a:rPr lang="hr-HR" sz="1200" dirty="0">
                <a:solidFill>
                  <a:srgbClr val="339966"/>
                </a:solidFill>
                <a:latin typeface="Consolas" panose="020B0609020204030204" pitchFamily="49" charset="0"/>
              </a:rPr>
              <a:t>% 10 = </a:t>
            </a:r>
            <a:r>
              <a:rPr lang="hr-HR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1</a:t>
            </a:r>
          </a:p>
          <a:p>
            <a:endParaRPr lang="hr-HR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&gt;&gt;&gt; 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mulinv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9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hr-HR" sz="1200" dirty="0">
                <a:solidFill>
                  <a:srgbClr val="000000"/>
                </a:solidFill>
                <a:latin typeface="Consolas" panose="020B0609020204030204" pitchFamily="49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hr-HR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9</a:t>
            </a:r>
          </a:p>
          <a:p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&gt;&gt;&gt; </a:t>
            </a:r>
            <a:r>
              <a:rPr lang="hr-HR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9 </a:t>
            </a:r>
            <a:r>
              <a:rPr lang="hr-HR" sz="1200" dirty="0">
                <a:solidFill>
                  <a:srgbClr val="339966"/>
                </a:solidFill>
                <a:latin typeface="Consolas" panose="020B0609020204030204" pitchFamily="49" charset="0"/>
              </a:rPr>
              <a:t>* </a:t>
            </a:r>
            <a:r>
              <a:rPr lang="hr-HR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9 </a:t>
            </a:r>
            <a:r>
              <a:rPr lang="hr-HR" sz="1200" dirty="0">
                <a:solidFill>
                  <a:srgbClr val="339966"/>
                </a:solidFill>
                <a:latin typeface="Consolas" panose="020B0609020204030204" pitchFamily="49" charset="0"/>
              </a:rPr>
              <a:t>% 10 = </a:t>
            </a:r>
            <a:r>
              <a:rPr lang="hr-HR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66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C4886BB9-C9B7-419B-B9E7-A33BAC072119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2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smtClean="0"/>
              <a:t>Kriptografski sustav</a:t>
            </a:r>
            <a:endParaRPr lang="en-GB" altLang="sr-Latn-R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905000" y="1524000"/>
            <a:ext cx="1439863" cy="53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latin typeface="Comic Sans MS" panose="030F0702030302020204" pitchFamily="66" charset="0"/>
              </a:rPr>
              <a:t>Encryption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951538" y="1524000"/>
            <a:ext cx="1439862" cy="53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latin typeface="Comic Sans MS" panose="030F0702030302020204" pitchFamily="66" charset="0"/>
              </a:rPr>
              <a:t>Decryption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962400" y="3117850"/>
            <a:ext cx="1439863" cy="53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latin typeface="Comic Sans MS" panose="030F0702030302020204" pitchFamily="66" charset="0"/>
              </a:rPr>
              <a:t>Key Generation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17859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352800" y="178117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391400" y="17811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cxnSp>
        <p:nvCxnSpPr>
          <p:cNvPr id="1035" name="AutoShape 12"/>
          <p:cNvCxnSpPr>
            <a:cxnSpLocks noChangeShapeType="1"/>
            <a:stCxn id="1031" idx="3"/>
            <a:endCxn id="1030" idx="2"/>
          </p:cNvCxnSpPr>
          <p:nvPr/>
        </p:nvCxnSpPr>
        <p:spPr bwMode="auto">
          <a:xfrm flipV="1">
            <a:off x="5402263" y="2063750"/>
            <a:ext cx="1270000" cy="132397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AutoShape 13"/>
          <p:cNvCxnSpPr>
            <a:cxnSpLocks noChangeShapeType="1"/>
            <a:stCxn id="1031" idx="1"/>
            <a:endCxn id="1029" idx="2"/>
          </p:cNvCxnSpPr>
          <p:nvPr/>
        </p:nvCxnSpPr>
        <p:spPr bwMode="auto">
          <a:xfrm rot="10800000">
            <a:off x="2625725" y="2063750"/>
            <a:ext cx="1336675" cy="132397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638175" y="1492250"/>
            <a:ext cx="1036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Plaintext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auto">
          <a:xfrm>
            <a:off x="4113213" y="1476375"/>
            <a:ext cx="1220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Ciphertext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auto">
          <a:xfrm>
            <a:off x="7543800" y="1492250"/>
            <a:ext cx="1036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Plaintext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2224088" y="2590800"/>
            <a:ext cx="419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k</a:t>
            </a:r>
            <a:r>
              <a:rPr lang="fr-CH" altLang="sr-Latn-RS" sz="1600" baseline="-25000">
                <a:latin typeface="Comic Sans MS" panose="030F0702030302020204" pitchFamily="66" charset="0"/>
              </a:rPr>
              <a:t>e</a:t>
            </a:r>
            <a:endParaRPr lang="en-GB" altLang="sr-Latn-RS" baseline="-25000">
              <a:latin typeface="Comic Sans MS" panose="030F0702030302020204" pitchFamily="66" charset="0"/>
            </a:endParaRPr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auto">
          <a:xfrm>
            <a:off x="6667500" y="25908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k</a:t>
            </a:r>
            <a:r>
              <a:rPr lang="fr-CH" altLang="sr-Latn-RS" sz="1600" baseline="-25000">
                <a:latin typeface="Comic Sans MS" panose="030F0702030302020204" pitchFamily="66" charset="0"/>
              </a:rPr>
              <a:t>d</a:t>
            </a:r>
            <a:endParaRPr lang="en-GB" altLang="sr-Latn-RS" baseline="-25000">
              <a:latin typeface="Comic Sans MS" panose="030F0702030302020204" pitchFamily="66" charset="0"/>
            </a:endParaRPr>
          </a:p>
        </p:txBody>
      </p:sp>
      <p:sp>
        <p:nvSpPr>
          <p:cNvPr id="1042" name="Rectangle 21"/>
          <p:cNvSpPr>
            <a:spLocks noChangeArrowheads="1"/>
          </p:cNvSpPr>
          <p:nvPr/>
        </p:nvSpPr>
        <p:spPr bwMode="auto">
          <a:xfrm>
            <a:off x="4175125" y="2138363"/>
            <a:ext cx="9953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Message</a:t>
            </a:r>
          </a:p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Channel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043" name="Line 22"/>
          <p:cNvSpPr>
            <a:spLocks noChangeShapeType="1"/>
          </p:cNvSpPr>
          <p:nvPr/>
        </p:nvSpPr>
        <p:spPr bwMode="auto">
          <a:xfrm flipV="1">
            <a:off x="4648200" y="1800225"/>
            <a:ext cx="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44" name="Rectangle 23"/>
          <p:cNvSpPr>
            <a:spLocks noChangeArrowheads="1"/>
          </p:cNvSpPr>
          <p:nvPr/>
        </p:nvSpPr>
        <p:spPr bwMode="auto">
          <a:xfrm>
            <a:off x="2724150" y="2438400"/>
            <a:ext cx="908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Key</a:t>
            </a:r>
          </a:p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Channel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045" name="Line 24"/>
          <p:cNvSpPr>
            <a:spLocks noChangeShapeType="1"/>
          </p:cNvSpPr>
          <p:nvPr/>
        </p:nvSpPr>
        <p:spPr bwMode="auto">
          <a:xfrm flipV="1">
            <a:off x="3138488" y="2971800"/>
            <a:ext cx="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aphicFrame>
        <p:nvGraphicFramePr>
          <p:cNvPr id="1026" name="Object 22"/>
          <p:cNvGraphicFramePr>
            <a:graphicFrameLocks noChangeAspect="1"/>
          </p:cNvGraphicFramePr>
          <p:nvPr/>
        </p:nvGraphicFramePr>
        <p:xfrm>
          <a:off x="647700" y="4572000"/>
          <a:ext cx="5041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" name="Equation" r:id="rId3" imgW="5041800" imgH="761760" progId="Equation.3">
                  <p:embed/>
                </p:oleObj>
              </mc:Choice>
              <mc:Fallback>
                <p:oleObj name="Equation" r:id="rId3" imgW="5041800" imgH="7617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72000"/>
                        <a:ext cx="5041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714875" y="4962525"/>
            <a:ext cx="838200" cy="381000"/>
          </a:xfrm>
          <a:prstGeom prst="rect">
            <a:avLst/>
          </a:prstGeom>
          <a:noFill/>
          <a:ln w="190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91C9B15A-B74C-43D3-9EA4-945C2B62751C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20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err="1"/>
              <a:t>Modularna</a:t>
            </a:r>
            <a:r>
              <a:rPr lang="fr-CH" altLang="sr-Latn-RS" dirty="0"/>
              <a:t> </a:t>
            </a:r>
            <a:r>
              <a:rPr lang="fr-CH" altLang="sr-Latn-RS" dirty="0" err="1"/>
              <a:t>aritmetika</a:t>
            </a:r>
            <a:r>
              <a:rPr lang="fr-CH" altLang="sr-Latn-RS" dirty="0"/>
              <a:t>: </a:t>
            </a:r>
            <a:r>
              <a:rPr lang="fr-CH" altLang="sr-Latn-RS" dirty="0" err="1"/>
              <a:t>mno</a:t>
            </a:r>
            <a:r>
              <a:rPr lang="hr-HR" altLang="sr-Latn-RS" dirty="0"/>
              <a:t>ž</a:t>
            </a:r>
            <a:r>
              <a:rPr lang="fr-CH" altLang="sr-Latn-RS" dirty="0" err="1"/>
              <a:t>enje</a:t>
            </a:r>
            <a:endParaRPr lang="en-GB" altLang="sr-Latn-R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altLang="sr-Latn-RS" sz="2000" dirty="0" err="1" smtClean="0"/>
                  <a:t>Brojevi</a:t>
                </a:r>
                <a:r>
                  <a:rPr lang="fr-CH" altLang="sr-Latn-RS" sz="2000" dirty="0" smtClean="0"/>
                  <a:t> 1, 3, 7 i 9 su </a:t>
                </a:r>
                <a:r>
                  <a:rPr lang="fr-CH" altLang="sr-Latn-RS" sz="2000" dirty="0" err="1" smtClean="0">
                    <a:solidFill>
                      <a:srgbClr val="C00000"/>
                    </a:solidFill>
                  </a:rPr>
                  <a:t>relativno</a:t>
                </a:r>
                <a:r>
                  <a:rPr lang="fr-CH" altLang="sr-Latn-R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fr-CH" altLang="sr-Latn-RS" sz="2000" dirty="0" err="1" smtClean="0">
                    <a:solidFill>
                      <a:srgbClr val="C00000"/>
                    </a:solidFill>
                  </a:rPr>
                  <a:t>prosti</a:t>
                </a:r>
                <a:r>
                  <a:rPr lang="fr-CH" altLang="sr-Latn-R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fr-CH" altLang="sr-Latn-RS" sz="2000" dirty="0" smtClean="0"/>
                  <a:t>(</a:t>
                </a:r>
                <a:r>
                  <a:rPr lang="hr-HR" altLang="sr-Latn-RS" sz="2000" dirty="0" smtClean="0"/>
                  <a:t>eng. </a:t>
                </a:r>
                <a:r>
                  <a:rPr lang="fr-CH" altLang="sr-Latn-RS" sz="2000" i="1" dirty="0" err="1" smtClean="0"/>
                  <a:t>relatively</a:t>
                </a:r>
                <a:r>
                  <a:rPr lang="fr-CH" altLang="sr-Latn-RS" sz="2000" i="1" dirty="0" smtClean="0"/>
                  <a:t> prime</a:t>
                </a:r>
                <a:r>
                  <a:rPr lang="fr-CH" altLang="sr-Latn-RS" sz="2000" dirty="0" smtClean="0"/>
                  <a:t>) </a:t>
                </a:r>
                <a:r>
                  <a:rPr lang="hr-HR" altLang="sr-Latn-RS" sz="2000" dirty="0" smtClean="0"/>
                  <a:t/>
                </a:r>
                <a:br>
                  <a:rPr lang="hr-HR" altLang="sr-Latn-RS" sz="2000" dirty="0" smtClean="0"/>
                </a:br>
                <a:r>
                  <a:rPr lang="fr-CH" altLang="sr-Latn-RS" sz="2000" dirty="0" err="1" smtClean="0"/>
                  <a:t>brojevi</a:t>
                </a:r>
                <a:r>
                  <a:rPr lang="fr-CH" altLang="sr-Latn-RS" sz="2000" dirty="0" smtClean="0"/>
                  <a:t> u </a:t>
                </a:r>
                <a:r>
                  <a:rPr lang="fr-CH" altLang="sr-Latn-RS" sz="2000" dirty="0" err="1" smtClean="0"/>
                  <a:t>odnosu</a:t>
                </a:r>
                <a:r>
                  <a:rPr lang="fr-CH" altLang="sr-Latn-RS" sz="2000" dirty="0" smtClean="0"/>
                  <a:t> na </a:t>
                </a:r>
                <a:r>
                  <a:rPr lang="fr-CH" altLang="sr-Latn-RS" sz="2000" dirty="0" err="1" smtClean="0"/>
                  <a:t>broj</a:t>
                </a:r>
                <a:r>
                  <a:rPr lang="fr-CH" altLang="sr-Latn-RS" sz="2000" dirty="0" smtClean="0"/>
                  <a:t> 10</a:t>
                </a: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altLang="sr-Latn-RS" sz="1600" dirty="0" err="1" smtClean="0"/>
                  <a:t>Nemaju</a:t>
                </a:r>
                <a:r>
                  <a:rPr lang="en-GB" altLang="sr-Latn-RS" sz="1600" dirty="0" smtClean="0"/>
                  <a:t> </a:t>
                </a:r>
                <a:r>
                  <a:rPr lang="en-GB" altLang="sr-Latn-RS" sz="1600" dirty="0" err="1" smtClean="0"/>
                  <a:t>zajednickih</a:t>
                </a:r>
                <a:r>
                  <a:rPr lang="en-GB" altLang="sr-Latn-RS" sz="1600" dirty="0" smtClean="0"/>
                  <a:t> </a:t>
                </a:r>
                <a:r>
                  <a:rPr lang="en-GB" altLang="sr-Latn-RS" sz="1600" dirty="0" err="1" smtClean="0"/>
                  <a:t>faktora</a:t>
                </a:r>
                <a:r>
                  <a:rPr lang="en-GB" altLang="sr-Latn-RS" sz="1600" dirty="0" smtClean="0"/>
                  <a:t> s </a:t>
                </a:r>
                <a:r>
                  <a:rPr lang="en-GB" altLang="sr-Latn-RS" sz="1600" dirty="0" err="1" smtClean="0"/>
                  <a:t>brojem</a:t>
                </a:r>
                <a:r>
                  <a:rPr lang="en-GB" altLang="sr-Latn-RS" sz="1600" dirty="0" smtClean="0"/>
                  <a:t> 10 (</a:t>
                </a:r>
                <a:r>
                  <a:rPr lang="en-GB" altLang="sr-Latn-RS" sz="1600" dirty="0" err="1" smtClean="0"/>
                  <a:t>osim</a:t>
                </a:r>
                <a:r>
                  <a:rPr lang="en-GB" altLang="sr-Latn-RS" sz="1600" dirty="0" smtClean="0"/>
                  <a:t> </a:t>
                </a:r>
                <a:r>
                  <a:rPr lang="en-GB" altLang="sr-Latn-RS" sz="1600" dirty="0" err="1" smtClean="0"/>
                  <a:t>naravno</a:t>
                </a:r>
                <a:r>
                  <a:rPr lang="en-GB" altLang="sr-Latn-RS" sz="1600" dirty="0" smtClean="0"/>
                  <a:t> 1)</a:t>
                </a:r>
                <a:endParaRPr lang="hr-HR" altLang="sr-Latn-RS" sz="1600" dirty="0" smtClean="0"/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r-HR" altLang="sr-Latn-RS" sz="1600" dirty="0" smtClean="0"/>
                  <a:t>gdc(a, 10) = 1, a </a:t>
                </a:r>
                <a:r>
                  <a:rPr lang="hr-HR" altLang="sr-Latn-RS" sz="1600" dirty="0" smtClean="0">
                    <a:sym typeface="SymbolPS" pitchFamily="18" charset="2"/>
                  </a:rPr>
                  <a:t>{</a:t>
                </a:r>
                <a:r>
                  <a:rPr lang="hr-HR" altLang="sr-Latn-RS" sz="1600" dirty="0" smtClean="0"/>
                  <a:t>1,3,7,9}  (gdc – </a:t>
                </a:r>
                <a:r>
                  <a:rPr lang="hr-HR" altLang="sr-Latn-RS" sz="1600" i="1" dirty="0" smtClean="0"/>
                  <a:t>greatest common divisor</a:t>
                </a:r>
                <a:r>
                  <a:rPr lang="hr-HR" altLang="sr-Latn-RS" sz="1600" dirty="0" smtClean="0"/>
                  <a:t>)</a:t>
                </a:r>
              </a:p>
              <a:p>
                <a:pPr eaLnBrk="1" hangingPunct="1">
                  <a:lnSpc>
                    <a:spcPts val="28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hr-HR" altLang="sr-Latn-RS" sz="2000" dirty="0" smtClean="0"/>
                  <a:t>Samo oni brojevi a za koje vrijedi gdc(a, m) = 1 imaju multiplikativne inverze modulo m</a:t>
                </a:r>
                <a:endParaRPr lang="en-GB" altLang="sr-Latn-RS" dirty="0" smtClean="0"/>
              </a:p>
              <a:p>
                <a:pPr eaLnBrk="1" hangingPunct="1">
                  <a:lnSpc>
                    <a:spcPts val="28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en-GB" altLang="sr-Latn-RS" sz="2000" dirty="0" smtClean="0">
                    <a:solidFill>
                      <a:srgbClr val="C00000"/>
                    </a:solidFill>
                  </a:rPr>
                  <a:t>Euler-ova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altLang="sr-Latn-RS" sz="2000" dirty="0" smtClean="0">
                    <a:solidFill>
                      <a:srgbClr val="C00000"/>
                    </a:solidFill>
                  </a:rPr>
                  <a:t>(n) </a:t>
                </a:r>
                <a:r>
                  <a:rPr lang="en-GB" altLang="sr-Latn-RS" sz="2000" dirty="0" err="1" smtClean="0">
                    <a:solidFill>
                      <a:srgbClr val="C00000"/>
                    </a:solidFill>
                  </a:rPr>
                  <a:t>funkcija</a:t>
                </a:r>
                <a:r>
                  <a:rPr lang="hr-HR" altLang="sr-Latn-R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hr-HR" altLang="sr-Latn-RS" sz="2000" dirty="0" smtClean="0"/>
                  <a:t>(“phi” funkcija)</a:t>
                </a:r>
                <a:endParaRPr lang="en-GB" altLang="sr-Latn-RS" sz="2000" dirty="0" smtClean="0"/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altLang="sr-Latn-RS" sz="1600" dirty="0" err="1" smtClean="0"/>
                  <a:t>Oznacava</a:t>
                </a:r>
                <a:r>
                  <a:rPr lang="en-GB" altLang="sr-Latn-RS" sz="1600" dirty="0" smtClean="0"/>
                  <a:t> </a:t>
                </a:r>
                <a:r>
                  <a:rPr lang="en-GB" altLang="sr-Latn-RS" sz="1600" dirty="0" err="1" smtClean="0"/>
                  <a:t>broj</a:t>
                </a:r>
                <a:r>
                  <a:rPr lang="en-GB" altLang="sr-Latn-RS" sz="1600" dirty="0" smtClean="0"/>
                  <a:t> </a:t>
                </a:r>
                <a:r>
                  <a:rPr lang="en-GB" altLang="sr-Latn-RS" sz="1600" dirty="0" err="1" smtClean="0"/>
                  <a:t>relativno</a:t>
                </a:r>
                <a:r>
                  <a:rPr lang="en-GB" altLang="sr-Latn-RS" sz="1600" dirty="0" smtClean="0"/>
                  <a:t> </a:t>
                </a:r>
                <a:r>
                  <a:rPr lang="en-GB" altLang="sr-Latn-RS" sz="1600" dirty="0" err="1" smtClean="0"/>
                  <a:t>prostih</a:t>
                </a:r>
                <a:r>
                  <a:rPr lang="en-GB" altLang="sr-Latn-RS" sz="1600" dirty="0" smtClean="0"/>
                  <a:t> </a:t>
                </a:r>
                <a:r>
                  <a:rPr lang="en-GB" altLang="sr-Latn-RS" sz="1600" dirty="0" err="1" smtClean="0"/>
                  <a:t>brojeva</a:t>
                </a:r>
                <a:r>
                  <a:rPr lang="en-GB" altLang="sr-Latn-RS" sz="1600" dirty="0" smtClean="0"/>
                  <a:t>, u </a:t>
                </a:r>
                <a:r>
                  <a:rPr lang="en-GB" altLang="sr-Latn-RS" sz="1600" dirty="0" err="1" smtClean="0"/>
                  <a:t>odnosu</a:t>
                </a:r>
                <a:r>
                  <a:rPr lang="en-GB" altLang="sr-Latn-RS" sz="1600" dirty="0" smtClean="0"/>
                  <a:t> </a:t>
                </a:r>
                <a:r>
                  <a:rPr lang="en-GB" altLang="sr-Latn-RS" sz="1600" dirty="0" err="1" smtClean="0"/>
                  <a:t>na</a:t>
                </a:r>
                <a:r>
                  <a:rPr lang="en-GB" altLang="sr-Latn-RS" sz="1600" dirty="0" smtClean="0"/>
                  <a:t> n, </a:t>
                </a:r>
                <a:r>
                  <a:rPr lang="en-GB" altLang="sr-Latn-RS" sz="1600" dirty="0" err="1" smtClean="0"/>
                  <a:t>koji</a:t>
                </a:r>
                <a:r>
                  <a:rPr lang="en-GB" altLang="sr-Latn-RS" sz="1600" dirty="0" smtClean="0"/>
                  <a:t> </a:t>
                </a:r>
                <a:r>
                  <a:rPr lang="en-GB" altLang="sr-Latn-RS" sz="1600" dirty="0" err="1" smtClean="0"/>
                  <a:t>su</a:t>
                </a:r>
                <a:r>
                  <a:rPr lang="en-GB" altLang="sr-Latn-RS" sz="1600" dirty="0" smtClean="0"/>
                  <a:t> </a:t>
                </a:r>
                <a:r>
                  <a:rPr lang="en-GB" altLang="sr-Latn-RS" sz="1600" dirty="0" err="1" smtClean="0"/>
                  <a:t>manji</a:t>
                </a:r>
                <a:r>
                  <a:rPr lang="en-GB" altLang="sr-Latn-RS" sz="1600" dirty="0" smtClean="0"/>
                  <a:t> od </a:t>
                </a:r>
                <a:endParaRPr lang="hr-HR" altLang="sr-Latn-RS" sz="1600" dirty="0" smtClean="0"/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altLang="sr-Latn-RS" sz="1600" dirty="0" err="1" smtClean="0">
                    <a:solidFill>
                      <a:srgbClr val="C00000"/>
                    </a:solidFill>
                  </a:rPr>
                  <a:t>Ako</a:t>
                </a:r>
                <a:r>
                  <a:rPr lang="en-GB" altLang="sr-Latn-RS" sz="1600" dirty="0" smtClean="0">
                    <a:solidFill>
                      <a:srgbClr val="C00000"/>
                    </a:solidFill>
                  </a:rPr>
                  <a:t> je n </a:t>
                </a:r>
                <a:r>
                  <a:rPr lang="en-GB" altLang="sr-Latn-RS" sz="1600" dirty="0" err="1" smtClean="0">
                    <a:solidFill>
                      <a:srgbClr val="C00000"/>
                    </a:solidFill>
                  </a:rPr>
                  <a:t>prost</a:t>
                </a:r>
                <a:r>
                  <a:rPr lang="en-GB" altLang="sr-Latn-R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GB" altLang="sr-Latn-RS" sz="1600" dirty="0" err="1" smtClean="0">
                    <a:solidFill>
                      <a:srgbClr val="C00000"/>
                    </a:solidFill>
                  </a:rPr>
                  <a:t>broj</a:t>
                </a:r>
                <a:r>
                  <a:rPr lang="en-GB" altLang="sr-Latn-R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GB" altLang="sr-Latn-RS" sz="1600" dirty="0" err="1" smtClean="0">
                    <a:solidFill>
                      <a:srgbClr val="C00000"/>
                    </a:solidFill>
                  </a:rPr>
                  <a:t>onda</a:t>
                </a:r>
                <a:r>
                  <a:rPr lang="en-GB" altLang="sr-Latn-RS" sz="16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altLang="sr-Latn-RS" sz="1600" dirty="0" smtClean="0">
                    <a:solidFill>
                      <a:srgbClr val="C00000"/>
                    </a:solidFill>
                  </a:rPr>
                  <a:t>(n) = n – 1. </a:t>
                </a:r>
                <a:r>
                  <a:rPr lang="en-GB" altLang="sr-Latn-RS" sz="1600" dirty="0" smtClean="0"/>
                  <a:t>Q: </a:t>
                </a:r>
                <a:r>
                  <a:rPr lang="en-GB" altLang="sr-Latn-RS" sz="1600" dirty="0" err="1" smtClean="0"/>
                  <a:t>Zasto</a:t>
                </a:r>
                <a:r>
                  <a:rPr lang="en-GB" altLang="sr-Latn-RS" sz="1600" dirty="0" smtClean="0"/>
                  <a:t>?</a:t>
                </a: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altLang="sr-Latn-RS" sz="1600" dirty="0" smtClean="0">
                    <a:solidFill>
                      <a:schemeClr val="tx1"/>
                    </a:solidFill>
                  </a:rPr>
                  <a:t>Ako je n </a:t>
                </a:r>
                <a:r>
                  <a:rPr lang="en-GB" altLang="sr-Latn-RS" sz="1600" dirty="0" err="1" smtClean="0">
                    <a:solidFill>
                      <a:schemeClr val="tx1"/>
                    </a:solidFill>
                  </a:rPr>
                  <a:t>produkt</a:t>
                </a:r>
                <a:r>
                  <a:rPr lang="en-GB" altLang="sr-Latn-R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altLang="sr-Latn-RS" sz="1600" dirty="0" err="1" smtClean="0">
                    <a:solidFill>
                      <a:schemeClr val="tx1"/>
                    </a:solidFill>
                  </a:rPr>
                  <a:t>dva</a:t>
                </a:r>
                <a:r>
                  <a:rPr lang="en-GB" altLang="sr-Latn-R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altLang="sr-Latn-RS" sz="1600" dirty="0" err="1" smtClean="0">
                    <a:solidFill>
                      <a:schemeClr val="tx1"/>
                    </a:solidFill>
                  </a:rPr>
                  <a:t>razlicita</a:t>
                </a:r>
                <a:r>
                  <a:rPr lang="en-GB" altLang="sr-Latn-R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altLang="sr-Latn-RS" sz="1600" dirty="0" err="1" smtClean="0">
                    <a:solidFill>
                      <a:schemeClr val="tx1"/>
                    </a:solidFill>
                  </a:rPr>
                  <a:t>prosta</a:t>
                </a:r>
                <a:r>
                  <a:rPr lang="en-GB" altLang="sr-Latn-R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altLang="sr-Latn-RS" sz="1600" dirty="0" err="1" smtClean="0">
                    <a:solidFill>
                      <a:schemeClr val="tx1"/>
                    </a:solidFill>
                  </a:rPr>
                  <a:t>broja</a:t>
                </a:r>
                <a:r>
                  <a:rPr lang="en-GB" altLang="sr-Latn-RS" sz="1600" dirty="0" smtClean="0">
                    <a:solidFill>
                      <a:schemeClr val="tx1"/>
                    </a:solidFill>
                  </a:rPr>
                  <a:t> p </a:t>
                </a:r>
                <a:r>
                  <a:rPr lang="en-GB" altLang="sr-Latn-RS" sz="16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GB" altLang="sr-Latn-RS" sz="1600" dirty="0" smtClean="0">
                    <a:solidFill>
                      <a:schemeClr val="tx1"/>
                    </a:solidFill>
                  </a:rPr>
                  <a:t> q, </a:t>
                </a:r>
                <a:r>
                  <a:rPr lang="en-GB" altLang="sr-Latn-RS" sz="1600" dirty="0" err="1" smtClean="0">
                    <a:solidFill>
                      <a:schemeClr val="tx1"/>
                    </a:solidFill>
                  </a:rPr>
                  <a:t>onda</a:t>
                </a:r>
                <a:r>
                  <a:rPr lang="en-GB" altLang="sr-Latn-R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altLang="sr-Latn-RS" sz="1600" dirty="0" smtClean="0">
                    <a:solidFill>
                      <a:schemeClr val="tx1"/>
                    </a:solidFill>
                  </a:rPr>
                  <a:t>(n) = (p-1)(q-1). </a:t>
                </a:r>
                <a:endParaRPr lang="hr-HR" altLang="sr-Latn-RS" sz="1600" dirty="0" smtClean="0">
                  <a:solidFill>
                    <a:schemeClr val="tx1"/>
                  </a:solidFill>
                </a:endParaRP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altLang="sr-Latn-RS" sz="1600" dirty="0" smtClean="0"/>
                  <a:t>Q: </a:t>
                </a:r>
                <a:r>
                  <a:rPr lang="en-GB" altLang="sr-Latn-RS" sz="1600" dirty="0" err="1" smtClean="0"/>
                  <a:t>Izvedite</a:t>
                </a:r>
                <a:r>
                  <a:rPr lang="en-GB" altLang="sr-Latn-RS" sz="1600" dirty="0" smtClean="0"/>
                  <a:t> </a:t>
                </a:r>
                <a:r>
                  <a:rPr lang="en-GB" altLang="sr-Latn-RS" sz="1600" dirty="0" err="1" smtClean="0"/>
                  <a:t>izraz</a:t>
                </a:r>
                <a:r>
                  <a:rPr lang="en-GB" altLang="sr-Latn-RS" sz="1600" dirty="0" smtClean="0"/>
                  <a:t> </a:t>
                </a:r>
                <a:r>
                  <a:rPr lang="en-GB" altLang="sr-Latn-RS" sz="1600" dirty="0" err="1" smtClean="0"/>
                  <a:t>za</a:t>
                </a:r>
                <a:r>
                  <a:rPr lang="en-GB" altLang="sr-Latn-RS" sz="1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altLang="sr-Latn-RS" sz="1600" dirty="0" smtClean="0"/>
                  <a:t>(n)</a:t>
                </a:r>
                <a:r>
                  <a:rPr lang="hr-HR" altLang="sr-Latn-RS" sz="1600" dirty="0" smtClean="0"/>
                  <a:t>, gdje je n = pq</a:t>
                </a:r>
                <a:endParaRPr lang="en-GB" altLang="sr-Latn-RS" sz="1600" dirty="0" smtClean="0"/>
              </a:p>
              <a:p>
                <a:pPr marL="457200" lvl="1" indent="0" eaLnBrk="1" hangingPunct="1">
                  <a:buNone/>
                </a:pPr>
                <a:endParaRPr lang="en-GB" altLang="sr-Latn-RS" sz="1600" dirty="0" smtClean="0"/>
              </a:p>
              <a:p>
                <a:pPr lvl="1" eaLnBrk="1" hangingPunct="1"/>
                <a:endParaRPr lang="en-GB" altLang="sr-Latn-RS" sz="1600" dirty="0" smtClean="0"/>
              </a:p>
            </p:txBody>
          </p:sp>
        </mc:Choice>
        <mc:Fallback xmlns="">
          <p:sp>
            <p:nvSpPr>
              <p:cNvPr id="153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091" t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6F5DA463-57A3-486F-A6CE-9AF5F0295058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21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err="1" smtClean="0"/>
              <a:t>Modularna</a:t>
            </a:r>
            <a:r>
              <a:rPr lang="fr-CH" altLang="sr-Latn-RS" dirty="0" smtClean="0"/>
              <a:t> </a:t>
            </a:r>
            <a:r>
              <a:rPr lang="fr-CH" altLang="sr-Latn-RS" dirty="0" err="1" smtClean="0"/>
              <a:t>aritmetika</a:t>
            </a:r>
            <a:r>
              <a:rPr lang="fr-CH" altLang="sr-Latn-RS" dirty="0" smtClean="0"/>
              <a:t>: </a:t>
            </a:r>
            <a:r>
              <a:rPr lang="fr-CH" altLang="sr-Latn-RS" dirty="0" err="1" smtClean="0"/>
              <a:t>potenciranje</a:t>
            </a:r>
            <a:endParaRPr lang="en-GB" altLang="sr-Latn-R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638800"/>
          </a:xfrm>
        </p:spPr>
        <p:txBody>
          <a:bodyPr/>
          <a:lstStyle/>
          <a:p>
            <a:pPr eaLnBrk="1" hangingPunct="1"/>
            <a:r>
              <a:rPr lang="fr-CH" altLang="sr-Latn-RS" sz="2000" dirty="0" err="1" smtClean="0"/>
              <a:t>Primjer</a:t>
            </a:r>
            <a:r>
              <a:rPr lang="fr-CH" altLang="sr-Latn-RS" sz="2000" dirty="0" smtClean="0"/>
              <a:t>: </a:t>
            </a:r>
            <a:r>
              <a:rPr lang="fr-CH" altLang="sr-Latn-RS" sz="2000" dirty="0" err="1" smtClean="0"/>
              <a:t>potenciranje</a:t>
            </a:r>
            <a:r>
              <a:rPr lang="fr-CH" altLang="sr-Latn-RS" sz="2000" dirty="0" smtClean="0"/>
              <a:t> </a:t>
            </a:r>
            <a:r>
              <a:rPr lang="hr-HR" altLang="sr-Latn-RS" sz="2000" dirty="0" smtClean="0"/>
              <a:t>po </a:t>
            </a:r>
            <a:r>
              <a:rPr lang="fr-CH" altLang="sr-Latn-RS" sz="2000" dirty="0" err="1" smtClean="0"/>
              <a:t>modul</a:t>
            </a:r>
            <a:r>
              <a:rPr lang="hr-HR" altLang="sr-Latn-RS" sz="2000" dirty="0" smtClean="0"/>
              <a:t>u</a:t>
            </a:r>
            <a:r>
              <a:rPr lang="fr-CH" altLang="sr-Latn-RS" sz="2000" dirty="0" smtClean="0"/>
              <a:t> 10</a:t>
            </a:r>
            <a:r>
              <a:rPr lang="hr-HR" altLang="sr-Latn-RS" sz="2000" dirty="0" smtClean="0"/>
              <a:t> (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 a</a:t>
            </a:r>
            <a:r>
              <a:rPr lang="hr-HR" altLang="sr-Latn-RS" sz="2000" baseline="30000" dirty="0" smtClean="0">
                <a:solidFill>
                  <a:srgbClr val="C00000"/>
                </a:solidFill>
              </a:rPr>
              <a:t>b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 mod 10 </a:t>
            </a:r>
            <a:r>
              <a:rPr lang="hr-HR" altLang="sr-Latn-RS" sz="2000" dirty="0" smtClean="0"/>
              <a:t>)</a:t>
            </a:r>
            <a:endParaRPr lang="fr-CH" altLang="sr-Latn-RS" sz="2000" dirty="0" smtClean="0"/>
          </a:p>
          <a:p>
            <a:pPr eaLnBrk="1" hangingPunct="1">
              <a:buFontTx/>
              <a:buNone/>
            </a:pPr>
            <a:endParaRPr lang="hr-HR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>
              <a:buFontTx/>
              <a:buNone/>
            </a:pPr>
            <a:endParaRPr lang="en-GB" altLang="sr-Latn-RS" sz="1200" dirty="0" smtClean="0"/>
          </a:p>
          <a:p>
            <a:pPr eaLnBrk="1" hangingPunct="1"/>
            <a:endParaRPr lang="en-GB" altLang="sr-Latn-RS" sz="1600" dirty="0" smtClean="0">
              <a:sym typeface="Mathematica1" pitchFamily="2" charset="2"/>
            </a:endParaRPr>
          </a:p>
          <a:p>
            <a:pPr eaLnBrk="1" hangingPunct="1"/>
            <a:endParaRPr lang="en-GB" altLang="sr-Latn-RS" sz="1600" dirty="0" smtClean="0">
              <a:sym typeface="Mathematica1" pitchFamily="2" charset="2"/>
            </a:endParaRPr>
          </a:p>
          <a:p>
            <a:pPr eaLnBrk="1" hangingPunct="1"/>
            <a:r>
              <a:rPr lang="hr-HR" altLang="sr-Latn-RS" sz="1800" dirty="0" smtClean="0">
                <a:sym typeface="Mathematica1" pitchFamily="2" charset="2"/>
              </a:rPr>
              <a:t>E</a:t>
            </a:r>
            <a:r>
              <a:rPr lang="en-GB" altLang="sr-Latn-RS" sz="1800" dirty="0" err="1" smtClean="0">
                <a:sym typeface="Mathematica1" pitchFamily="2" charset="2"/>
              </a:rPr>
              <a:t>ksponent</a:t>
            </a:r>
            <a:r>
              <a:rPr lang="en-GB" altLang="sr-Latn-RS" sz="1800" dirty="0" smtClean="0">
                <a:sym typeface="Mathematica1" pitchFamily="2" charset="2"/>
              </a:rPr>
              <a:t> </a:t>
            </a:r>
            <a:r>
              <a:rPr lang="hr-HR" altLang="sr-Latn-RS" sz="1800" dirty="0" smtClean="0">
                <a:sym typeface="Mathematica1" pitchFamily="2" charset="2"/>
              </a:rPr>
              <a:t>b=</a:t>
            </a:r>
            <a:r>
              <a:rPr lang="en-GB" altLang="sr-Latn-RS" sz="1800" dirty="0" smtClean="0">
                <a:sym typeface="Mathematica1" pitchFamily="2" charset="2"/>
              </a:rPr>
              <a:t>3 </a:t>
            </a:r>
            <a:r>
              <a:rPr lang="en-GB" altLang="sr-Latn-RS" sz="1800" dirty="0" err="1" smtClean="0">
                <a:sym typeface="Mathematica1" pitchFamily="2" charset="2"/>
              </a:rPr>
              <a:t>moze</a:t>
            </a:r>
            <a:r>
              <a:rPr lang="hr-HR" altLang="sr-Latn-RS" sz="1800" dirty="0" smtClean="0">
                <a:sym typeface="Mathematica1" pitchFamily="2" charset="2"/>
              </a:rPr>
              <a:t> se</a:t>
            </a:r>
            <a:r>
              <a:rPr lang="en-GB" altLang="sr-Latn-RS" sz="1800" dirty="0" smtClean="0">
                <a:sym typeface="Mathematica1" pitchFamily="2" charset="2"/>
              </a:rPr>
              <a:t> </a:t>
            </a:r>
            <a:r>
              <a:rPr lang="en-GB" altLang="sr-Latn-RS" sz="1800" dirty="0" err="1" smtClean="0">
                <a:sym typeface="Mathematica1" pitchFamily="2" charset="2"/>
              </a:rPr>
              <a:t>koristiti</a:t>
            </a:r>
            <a:r>
              <a:rPr lang="en-GB" altLang="sr-Latn-RS" sz="1800" dirty="0" smtClean="0">
                <a:sym typeface="Mathematica1" pitchFamily="2" charset="2"/>
              </a:rPr>
              <a:t> </a:t>
            </a:r>
            <a:r>
              <a:rPr lang="en-GB" altLang="sr-Latn-RS" sz="1800" dirty="0" err="1" smtClean="0">
                <a:sym typeface="Mathematica1" pitchFamily="2" charset="2"/>
              </a:rPr>
              <a:t>za</a:t>
            </a:r>
            <a:r>
              <a:rPr lang="en-GB" altLang="sr-Latn-RS" sz="1800" dirty="0" smtClean="0">
                <a:sym typeface="Mathematica1" pitchFamily="2" charset="2"/>
              </a:rPr>
              <a:t> </a:t>
            </a:r>
            <a:r>
              <a:rPr lang="en-GB" altLang="sr-Latn-RS" sz="1800" dirty="0" err="1" smtClean="0">
                <a:sym typeface="Mathematica1" pitchFamily="2" charset="2"/>
              </a:rPr>
              <a:t>enkripciju</a:t>
            </a:r>
            <a:r>
              <a:rPr lang="en-GB" altLang="sr-Latn-RS" sz="1800" dirty="0" smtClean="0">
                <a:sym typeface="Mathematica1" pitchFamily="2" charset="2"/>
              </a:rPr>
              <a:t>, </a:t>
            </a:r>
            <a:r>
              <a:rPr lang="en-GB" altLang="sr-Latn-RS" sz="1800" dirty="0" err="1" smtClean="0">
                <a:sym typeface="Mathematica1" pitchFamily="2" charset="2"/>
              </a:rPr>
              <a:t>ali</a:t>
            </a:r>
            <a:r>
              <a:rPr lang="en-GB" altLang="sr-Latn-RS" sz="1800" dirty="0" smtClean="0">
                <a:sym typeface="Mathematica1" pitchFamily="2" charset="2"/>
              </a:rPr>
              <a:t> </a:t>
            </a:r>
            <a:r>
              <a:rPr lang="hr-HR" altLang="sr-Latn-RS" sz="1800" dirty="0" smtClean="0">
                <a:sym typeface="Mathematica1" pitchFamily="2" charset="2"/>
              </a:rPr>
              <a:t>b=</a:t>
            </a:r>
            <a:r>
              <a:rPr lang="en-GB" altLang="sr-Latn-RS" sz="1800" dirty="0" smtClean="0">
                <a:sym typeface="Mathematica1" pitchFamily="2" charset="2"/>
              </a:rPr>
              <a:t>2 ne</a:t>
            </a:r>
            <a:r>
              <a:rPr lang="hr-HR" altLang="sr-Latn-RS" sz="1800" dirty="0" smtClean="0">
                <a:sym typeface="Mathematica1" pitchFamily="2" charset="2"/>
              </a:rPr>
              <a:t> moze</a:t>
            </a:r>
            <a:r>
              <a:rPr lang="en-GB" altLang="sr-Latn-RS" sz="1800" dirty="0" smtClean="0">
                <a:sym typeface="Mathematica1" pitchFamily="2" charset="2"/>
              </a:rPr>
              <a:t>. Q: </a:t>
            </a:r>
            <a:r>
              <a:rPr lang="en-GB" altLang="sr-Latn-RS" sz="1800" dirty="0" err="1" smtClean="0">
                <a:sym typeface="Mathematica1" pitchFamily="2" charset="2"/>
              </a:rPr>
              <a:t>Zasto</a:t>
            </a:r>
            <a:r>
              <a:rPr lang="en-GB" altLang="sr-Latn-RS" sz="1800" dirty="0" smtClean="0">
                <a:sym typeface="Mathematica1" pitchFamily="2" charset="2"/>
              </a:rPr>
              <a:t>?</a:t>
            </a:r>
            <a:r>
              <a:rPr lang="en-GB" altLang="sr-Latn-RS" sz="1400" dirty="0" smtClean="0">
                <a:sym typeface="Mathematica1" pitchFamily="2" charset="2"/>
              </a:rPr>
              <a:t> </a:t>
            </a:r>
          </a:p>
        </p:txBody>
      </p:sp>
      <p:graphicFrame>
        <p:nvGraphicFramePr>
          <p:cNvPr id="111874" name="Group 258"/>
          <p:cNvGraphicFramePr>
            <a:graphicFrameLocks noGrp="1"/>
          </p:cNvGraphicFramePr>
          <p:nvPr/>
        </p:nvGraphicFramePr>
        <p:xfrm>
          <a:off x="762000" y="1752600"/>
          <a:ext cx="7758113" cy="4064004"/>
        </p:xfrm>
        <a:graphic>
          <a:graphicData uri="http://schemas.openxmlformats.org/drawingml/2006/table">
            <a:tbl>
              <a:tblPr/>
              <a:tblGrid>
                <a:gridCol w="55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Mathematica1" pitchFamily="2" charset="2"/>
                        </a:rPr>
                        <a:t>a</a:t>
                      </a:r>
                      <a:r>
                        <a:rPr kumimoji="0" lang="hr-H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Mathematica1" pitchFamily="2" charset="2"/>
                        </a:rPr>
                        <a:t>b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oup 265"/>
          <p:cNvGrpSpPr>
            <a:grpSpLocks/>
          </p:cNvGrpSpPr>
          <p:nvPr/>
        </p:nvGrpSpPr>
        <p:grpSpPr bwMode="auto">
          <a:xfrm>
            <a:off x="1943100" y="1689100"/>
            <a:ext cx="2628900" cy="4191000"/>
            <a:chOff x="1224" y="1064"/>
            <a:chExt cx="1656" cy="2640"/>
          </a:xfrm>
        </p:grpSpPr>
        <p:sp>
          <p:nvSpPr>
            <p:cNvPr id="26814" name="Rectangle 260"/>
            <p:cNvSpPr>
              <a:spLocks noChangeArrowheads="1"/>
            </p:cNvSpPr>
            <p:nvPr/>
          </p:nvSpPr>
          <p:spPr bwMode="auto">
            <a:xfrm>
              <a:off x="1224" y="1064"/>
              <a:ext cx="256" cy="2640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26815" name="Rectangle 264"/>
            <p:cNvSpPr>
              <a:spLocks noChangeArrowheads="1"/>
            </p:cNvSpPr>
            <p:nvPr/>
          </p:nvSpPr>
          <p:spPr bwMode="auto">
            <a:xfrm>
              <a:off x="2624" y="1064"/>
              <a:ext cx="256" cy="2640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</p:grpSp>
      <p:grpSp>
        <p:nvGrpSpPr>
          <p:cNvPr id="3" name="Group 266"/>
          <p:cNvGrpSpPr>
            <a:grpSpLocks/>
          </p:cNvGrpSpPr>
          <p:nvPr/>
        </p:nvGrpSpPr>
        <p:grpSpPr bwMode="auto">
          <a:xfrm>
            <a:off x="2501900" y="1689100"/>
            <a:ext cx="2628900" cy="4191000"/>
            <a:chOff x="1224" y="1064"/>
            <a:chExt cx="1656" cy="2640"/>
          </a:xfrm>
        </p:grpSpPr>
        <p:sp>
          <p:nvSpPr>
            <p:cNvPr id="26812" name="Rectangle 267"/>
            <p:cNvSpPr>
              <a:spLocks noChangeArrowheads="1"/>
            </p:cNvSpPr>
            <p:nvPr/>
          </p:nvSpPr>
          <p:spPr bwMode="auto">
            <a:xfrm>
              <a:off x="1224" y="1064"/>
              <a:ext cx="256" cy="26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26813" name="Rectangle 268"/>
            <p:cNvSpPr>
              <a:spLocks noChangeArrowheads="1"/>
            </p:cNvSpPr>
            <p:nvPr/>
          </p:nvSpPr>
          <p:spPr bwMode="auto">
            <a:xfrm>
              <a:off x="2624" y="1064"/>
              <a:ext cx="256" cy="26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</p:grpSp>
      <p:grpSp>
        <p:nvGrpSpPr>
          <p:cNvPr id="4" name="Group 269"/>
          <p:cNvGrpSpPr>
            <a:grpSpLocks/>
          </p:cNvGrpSpPr>
          <p:nvPr/>
        </p:nvGrpSpPr>
        <p:grpSpPr bwMode="auto">
          <a:xfrm>
            <a:off x="3060700" y="1689100"/>
            <a:ext cx="2628900" cy="4191000"/>
            <a:chOff x="1224" y="1064"/>
            <a:chExt cx="1656" cy="2640"/>
          </a:xfrm>
        </p:grpSpPr>
        <p:sp>
          <p:nvSpPr>
            <p:cNvPr id="26810" name="Rectangle 270"/>
            <p:cNvSpPr>
              <a:spLocks noChangeArrowheads="1"/>
            </p:cNvSpPr>
            <p:nvPr/>
          </p:nvSpPr>
          <p:spPr bwMode="auto">
            <a:xfrm>
              <a:off x="1224" y="1064"/>
              <a:ext cx="256" cy="2640"/>
            </a:xfrm>
            <a:prstGeom prst="rect">
              <a:avLst/>
            </a:prstGeom>
            <a:noFill/>
            <a:ln w="28575">
              <a:solidFill>
                <a:srgbClr val="33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26811" name="Rectangle 271"/>
            <p:cNvSpPr>
              <a:spLocks noChangeArrowheads="1"/>
            </p:cNvSpPr>
            <p:nvPr/>
          </p:nvSpPr>
          <p:spPr bwMode="auto">
            <a:xfrm>
              <a:off x="2624" y="1064"/>
              <a:ext cx="256" cy="2640"/>
            </a:xfrm>
            <a:prstGeom prst="rect">
              <a:avLst/>
            </a:prstGeom>
            <a:noFill/>
            <a:ln w="28575">
              <a:solidFill>
                <a:srgbClr val="33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3F825E1C-87A1-413F-A044-AF4E4CC60B06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22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err="1" smtClean="0"/>
              <a:t>Modularna</a:t>
            </a:r>
            <a:r>
              <a:rPr lang="fr-CH" altLang="sr-Latn-RS" dirty="0" smtClean="0"/>
              <a:t> </a:t>
            </a:r>
            <a:r>
              <a:rPr lang="fr-CH" altLang="sr-Latn-RS" dirty="0" err="1" smtClean="0"/>
              <a:t>aritmetika</a:t>
            </a:r>
            <a:r>
              <a:rPr lang="fr-CH" altLang="sr-Latn-RS" dirty="0" smtClean="0"/>
              <a:t>: </a:t>
            </a:r>
            <a:r>
              <a:rPr lang="fr-CH" altLang="sr-Latn-RS" dirty="0" err="1" smtClean="0"/>
              <a:t>potenciranje</a:t>
            </a:r>
            <a:endParaRPr lang="en-GB" altLang="sr-Latn-R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14400"/>
                <a:ext cx="8382000" cy="5410200"/>
              </a:xfrm>
            </p:spPr>
            <p:txBody>
              <a:bodyPr/>
              <a:lstStyle/>
              <a:p>
                <a:pPr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altLang="sr-Latn-RS" sz="2000" dirty="0" smtClean="0"/>
                  <a:t>Za</a:t>
                </a:r>
                <a:r>
                  <a:rPr lang="hr-HR" altLang="sr-Latn-RS" sz="2000" dirty="0" smtClean="0"/>
                  <a:t>š</a:t>
                </a:r>
                <a:r>
                  <a:rPr lang="fr-CH" altLang="sr-Latn-RS" sz="2000" dirty="0" smtClean="0"/>
                  <a:t>to su </a:t>
                </a:r>
                <a:r>
                  <a:rPr lang="fr-CH" altLang="sr-Latn-RS" sz="2000" dirty="0" err="1" smtClean="0"/>
                  <a:t>stupci</a:t>
                </a:r>
                <a:r>
                  <a:rPr lang="fr-CH" altLang="sr-Latn-RS" sz="2000" dirty="0" smtClean="0"/>
                  <a:t> 1 i 5, 2 i 6, 3 i 7 i</a:t>
                </a:r>
                <a:r>
                  <a:rPr lang="hr-HR" altLang="sr-Latn-RS" sz="2000" dirty="0" smtClean="0"/>
                  <a:t>dentični</a:t>
                </a:r>
                <a:r>
                  <a:rPr lang="fr-CH" altLang="sr-Latn-RS" sz="2000" dirty="0" smtClean="0"/>
                  <a:t>?</a:t>
                </a: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altLang="sr-Latn-RS" sz="1800" dirty="0" err="1" smtClean="0"/>
                  <a:t>Zbog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zanimljivog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svojstva</a:t>
                </a:r>
                <a:r>
                  <a:rPr lang="hr-HR" altLang="sr-Latn-RS" sz="1800" dirty="0" smtClean="0"/>
                  <a:t> Eulerove</a:t>
                </a:r>
                <a:r>
                  <a:rPr lang="en-GB" altLang="sr-Latn-RS" sz="1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altLang="sr-Latn-RS" sz="1800" dirty="0" smtClean="0"/>
                  <a:t>(n) </a:t>
                </a:r>
                <a:r>
                  <a:rPr lang="en-GB" altLang="sr-Latn-RS" sz="1800" dirty="0" err="1" smtClean="0"/>
                  <a:t>funkcije</a:t>
                </a:r>
                <a:r>
                  <a:rPr lang="en-GB" altLang="sr-Latn-RS" sz="1800" dirty="0" smtClean="0"/>
                  <a:t> </a:t>
                </a:r>
                <a:r>
                  <a:rPr lang="hr-HR" altLang="sr-Latn-RS" sz="1800" dirty="0" smtClean="0"/>
                  <a:t/>
                </a:r>
                <a:br>
                  <a:rPr lang="hr-HR" altLang="sr-Latn-RS" sz="1800" dirty="0" smtClean="0"/>
                </a:br>
                <a:r>
                  <a:rPr lang="hr-HR" altLang="sr-Latn-RS" sz="1800" dirty="0" smtClean="0"/>
                  <a:t/>
                </a:r>
                <a:br>
                  <a:rPr lang="hr-HR" altLang="sr-Latn-RS" sz="1800" dirty="0" smtClean="0"/>
                </a:br>
                <a:r>
                  <a:rPr lang="hr-HR" altLang="sr-Latn-RS" sz="1800" dirty="0" smtClean="0"/>
                  <a:t>			</a:t>
                </a:r>
                <a:r>
                  <a:rPr lang="hr-HR" altLang="sr-Latn-RS" sz="1800" dirty="0" smtClean="0">
                    <a:sym typeface="Mathematica1" pitchFamily="2" charset="2"/>
                  </a:rPr>
                  <a:t>a</a:t>
                </a:r>
                <a:r>
                  <a:rPr lang="hr-HR" altLang="sr-Latn-RS" sz="1800" baseline="30000" dirty="0" smtClean="0">
                    <a:sym typeface="Mathematica1" pitchFamily="2" charset="2"/>
                  </a:rPr>
                  <a:t>b</a:t>
                </a:r>
                <a:r>
                  <a:rPr lang="hr-HR" altLang="sr-Latn-RS" sz="1800" dirty="0" smtClean="0">
                    <a:ea typeface="Cambria Math" panose="02040503050406030204" pitchFamily="18" charset="0"/>
                    <a:sym typeface="Mathematica1" pitchFamily="2" charset="2"/>
                  </a:rPr>
                  <a:t> </a:t>
                </a:r>
                <a:r>
                  <a:rPr lang="en-GB" altLang="sr-Latn-RS" sz="1800" dirty="0">
                    <a:sym typeface="SymbolPS" pitchFamily="18" charset="2"/>
                  </a:rPr>
                  <a:t> </a:t>
                </a:r>
                <a:r>
                  <a:rPr lang="hr-HR" altLang="sr-Latn-RS" sz="1800" dirty="0">
                    <a:sym typeface="Mathematica1" pitchFamily="2" charset="2"/>
                  </a:rPr>
                  <a:t>a</a:t>
                </a:r>
                <a:r>
                  <a:rPr lang="hr-HR" altLang="sr-Latn-RS" sz="1800" baseline="30000" dirty="0">
                    <a:sym typeface="Mathematica1" pitchFamily="2" charset="2"/>
                  </a:rPr>
                  <a:t>b + </a:t>
                </a:r>
                <a:r>
                  <a:rPr lang="hr-HR" altLang="sr-Latn-RS" sz="1800" baseline="30000" dirty="0" smtClean="0">
                    <a:sym typeface="Mathematica1" pitchFamily="2" charset="2"/>
                  </a:rPr>
                  <a:t>k•</a:t>
                </a:r>
                <a:r>
                  <a:rPr lang="el-GR" altLang="sr-Latn-RS" sz="1800" baseline="30000" dirty="0" smtClean="0">
                    <a:sym typeface="Mathematica1" pitchFamily="2" charset="2"/>
                  </a:rPr>
                  <a:t>Φ(</a:t>
                </a:r>
                <a:r>
                  <a:rPr lang="hr-HR" altLang="sr-Latn-RS" sz="1800" baseline="30000" dirty="0">
                    <a:sym typeface="Mathematica1" pitchFamily="2" charset="2"/>
                  </a:rPr>
                  <a:t>n)</a:t>
                </a:r>
                <a:r>
                  <a:rPr lang="en-GB" altLang="sr-Latn-RS" sz="1800" dirty="0">
                    <a:sym typeface="SymbolPS" pitchFamily="18" charset="2"/>
                  </a:rPr>
                  <a:t>  </a:t>
                </a:r>
                <a:r>
                  <a:rPr lang="hr-HR" altLang="sr-Latn-RS" sz="1800" dirty="0">
                    <a:sym typeface="Mathematica1" pitchFamily="2" charset="2"/>
                  </a:rPr>
                  <a:t>a</a:t>
                </a:r>
                <a:r>
                  <a:rPr lang="hr-HR" altLang="sr-Latn-RS" sz="1800" baseline="30000" dirty="0">
                    <a:sym typeface="Mathematica1" pitchFamily="2" charset="2"/>
                  </a:rPr>
                  <a:t>b </a:t>
                </a:r>
                <a:r>
                  <a:rPr lang="hr-HR" altLang="sr-Latn-RS" sz="1800" baseline="30000" dirty="0" smtClean="0">
                    <a:sym typeface="Mathematica1" pitchFamily="2" charset="2"/>
                  </a:rPr>
                  <a:t>mod </a:t>
                </a:r>
                <a:r>
                  <a:rPr lang="el-GR" altLang="sr-Latn-RS" sz="1800" baseline="30000" dirty="0" smtClean="0">
                    <a:sym typeface="Mathematica1" pitchFamily="2" charset="2"/>
                  </a:rPr>
                  <a:t>Φ(</a:t>
                </a:r>
                <a:r>
                  <a:rPr lang="hr-HR" altLang="sr-Latn-RS" sz="1800" baseline="30000" dirty="0">
                    <a:sym typeface="Mathematica1" pitchFamily="2" charset="2"/>
                  </a:rPr>
                  <a:t>n</a:t>
                </a:r>
                <a:r>
                  <a:rPr lang="hr-HR" altLang="sr-Latn-RS" sz="1800" baseline="30000" dirty="0" smtClean="0">
                    <a:sym typeface="Mathematica1" pitchFamily="2" charset="2"/>
                  </a:rPr>
                  <a:t>) </a:t>
                </a:r>
                <a:r>
                  <a:rPr lang="hr-HR" altLang="sr-Latn-RS" sz="1800" dirty="0" smtClean="0">
                    <a:sym typeface="Mathematica1" pitchFamily="2" charset="2"/>
                  </a:rPr>
                  <a:t>(</a:t>
                </a:r>
                <a:r>
                  <a:rPr lang="hr-HR" altLang="sr-Latn-RS" sz="1800" dirty="0">
                    <a:sym typeface="Mathematica1" pitchFamily="2" charset="2"/>
                  </a:rPr>
                  <a:t>mod n)</a:t>
                </a:r>
                <a:r>
                  <a:rPr lang="hr-HR" altLang="sr-Latn-RS" sz="1800" dirty="0"/>
                  <a:t>	</a:t>
                </a:r>
                <a:endParaRPr lang="hr-HR" altLang="sr-Latn-RS" sz="1800" dirty="0" smtClean="0"/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hr-HR" altLang="sr-Latn-RS" sz="1800" dirty="0" smtClean="0"/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altLang="sr-Latn-RS" sz="1800" dirty="0" smtClean="0"/>
                  <a:t>U </a:t>
                </a:r>
                <a:r>
                  <a:rPr lang="en-GB" altLang="sr-Latn-RS" sz="1800" dirty="0" err="1" smtClean="0"/>
                  <a:t>slucaju</a:t>
                </a:r>
                <a:r>
                  <a:rPr lang="en-GB" altLang="sr-Latn-RS" sz="1800" dirty="0" smtClean="0"/>
                  <a:t> n = 10, {1, 3, 7, 9} </a:t>
                </a:r>
                <a:r>
                  <a:rPr lang="en-GB" altLang="sr-Latn-RS" sz="1800" dirty="0" err="1" smtClean="0"/>
                  <a:t>su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relativno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prosti</a:t>
                </a:r>
                <a:r>
                  <a:rPr lang="en-GB" altLang="sr-Latn-RS" sz="1800" dirty="0" smtClean="0"/>
                  <a:t> -&gt;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altLang="sr-Latn-RS" sz="1800" dirty="0" smtClean="0"/>
                  <a:t>(n) = 4 </a:t>
                </a:r>
                <a:endParaRPr lang="hr-HR" altLang="sr-Latn-RS" sz="1800" dirty="0" smtClean="0"/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altLang="sr-Latn-RS" sz="1800" dirty="0" err="1" smtClean="0"/>
                  <a:t>Stoga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su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stupci</a:t>
                </a:r>
                <a:r>
                  <a:rPr lang="en-GB" altLang="sr-Latn-RS" sz="1800" dirty="0" smtClean="0"/>
                  <a:t> s </a:t>
                </a:r>
                <a:r>
                  <a:rPr lang="en-GB" altLang="sr-Latn-RS" sz="1800" dirty="0" err="1" smtClean="0"/>
                  <a:t>te</a:t>
                </a:r>
                <a:r>
                  <a:rPr lang="en-GB" altLang="sr-Latn-RS" sz="1800" dirty="0" smtClean="0"/>
                  <a:t> s + 4</a:t>
                </a:r>
                <a:r>
                  <a:rPr lang="hr-HR" altLang="sr-Latn-RS" sz="1800" dirty="0" smtClean="0"/>
                  <a:t>i (i = 1, 2, ...)</a:t>
                </a:r>
                <a:r>
                  <a:rPr lang="en-GB" altLang="sr-Latn-RS" sz="1800" dirty="0" smtClean="0"/>
                  <a:t> </a:t>
                </a:r>
                <a:r>
                  <a:rPr lang="hr-HR" altLang="sr-Latn-RS" sz="1800" dirty="0" smtClean="0"/>
                  <a:t>identicni</a:t>
                </a:r>
                <a:endParaRPr lang="en-GB" altLang="sr-Latn-RS" sz="1800" dirty="0" smtClean="0"/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altLang="sr-Latn-RS" sz="1800" dirty="0" err="1" smtClean="0"/>
                  <a:t>Vazna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napomena</a:t>
                </a:r>
                <a:r>
                  <a:rPr lang="en-GB" altLang="sr-Latn-RS" sz="1800" dirty="0" smtClean="0"/>
                  <a:t>: </a:t>
                </a:r>
                <a:r>
                  <a:rPr lang="en-GB" altLang="sr-Latn-RS" sz="1800" dirty="0" err="1" smtClean="0"/>
                  <a:t>Ovo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svojstvo</a:t>
                </a:r>
                <a:r>
                  <a:rPr lang="en-GB" altLang="sr-Latn-RS" sz="1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altLang="sr-Latn-RS" sz="1800" dirty="0" smtClean="0"/>
                  <a:t>(n) </a:t>
                </a:r>
                <a:r>
                  <a:rPr lang="en-GB" altLang="sr-Latn-RS" sz="1800" dirty="0" err="1" smtClean="0"/>
                  <a:t>funkcije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vrijedi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za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sve</a:t>
                </a:r>
                <a:r>
                  <a:rPr lang="en-GB" altLang="sr-Latn-RS" sz="1800" dirty="0" smtClean="0"/>
                  <a:t> </a:t>
                </a:r>
                <a:r>
                  <a:rPr lang="hr-HR" altLang="sr-Latn-RS" sz="1800" dirty="0" smtClean="0"/>
                  <a:t>proste </a:t>
                </a:r>
                <a:r>
                  <a:rPr lang="en-GB" altLang="sr-Latn-RS" sz="1800" dirty="0" err="1" smtClean="0"/>
                  <a:t>brojeve</a:t>
                </a:r>
                <a:r>
                  <a:rPr lang="en-GB" altLang="sr-Latn-RS" sz="1800" dirty="0" smtClean="0"/>
                  <a:t> n, </a:t>
                </a:r>
                <a:r>
                  <a:rPr lang="en-GB" altLang="sr-Latn-RS" sz="1800" dirty="0" err="1" smtClean="0"/>
                  <a:t>te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za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sve</a:t>
                </a:r>
                <a:r>
                  <a:rPr lang="en-GB" altLang="sr-Latn-RS" sz="1800" dirty="0" smtClean="0"/>
                  <a:t> n = </a:t>
                </a:r>
                <a:r>
                  <a:rPr lang="en-GB" altLang="sr-Latn-RS" sz="1800" dirty="0" err="1" smtClean="0"/>
                  <a:t>pq</a:t>
                </a:r>
                <a:r>
                  <a:rPr lang="en-GB" altLang="sr-Latn-RS" sz="1800" dirty="0" smtClean="0"/>
                  <a:t>, </a:t>
                </a:r>
                <a:r>
                  <a:rPr lang="en-GB" altLang="sr-Latn-RS" sz="1800" dirty="0" err="1" smtClean="0"/>
                  <a:t>gdje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su</a:t>
                </a:r>
                <a:r>
                  <a:rPr lang="en-GB" altLang="sr-Latn-RS" sz="1800" dirty="0" smtClean="0"/>
                  <a:t> p </a:t>
                </a:r>
                <a:r>
                  <a:rPr lang="en-GB" altLang="sr-Latn-RS" sz="1800" dirty="0" err="1" smtClean="0"/>
                  <a:t>i</a:t>
                </a:r>
                <a:r>
                  <a:rPr lang="en-GB" altLang="sr-Latn-RS" sz="1800" dirty="0" smtClean="0"/>
                  <a:t> q </a:t>
                </a:r>
                <a:r>
                  <a:rPr lang="en-GB" altLang="sr-Latn-RS" sz="1800" dirty="0" err="1" smtClean="0"/>
                  <a:t>razliciti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prosti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brojevi</a:t>
                </a:r>
                <a:endParaRPr lang="en-GB" altLang="sr-Latn-RS" sz="1800" dirty="0" smtClean="0"/>
              </a:p>
              <a:p>
                <a:pPr eaLnBrk="1" hangingPunct="1">
                  <a:lnSpc>
                    <a:spcPts val="28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en-GB" altLang="sr-Latn-RS" sz="2000" dirty="0" smtClean="0"/>
                  <a:t>RSA</a:t>
                </a:r>
                <a:r>
                  <a:rPr lang="hr-HR" altLang="sr-Latn-RS" sz="2000" dirty="0" smtClean="0"/>
                  <a:t> koristi</a:t>
                </a:r>
                <a:r>
                  <a:rPr lang="en-GB" altLang="sr-Latn-RS" sz="2000" dirty="0" smtClean="0"/>
                  <a:t> </a:t>
                </a:r>
                <a:r>
                  <a:rPr lang="en-GB" altLang="sr-Latn-RS" sz="2000" dirty="0" err="1" smtClean="0"/>
                  <a:t>specijalan</a:t>
                </a:r>
                <a:r>
                  <a:rPr lang="en-GB" altLang="sr-Latn-RS" sz="2000" dirty="0" smtClean="0"/>
                  <a:t> </a:t>
                </a:r>
                <a:r>
                  <a:rPr lang="en-GB" altLang="sr-Latn-RS" sz="2000" dirty="0" err="1" smtClean="0"/>
                  <a:t>slucaj</a:t>
                </a:r>
                <a:r>
                  <a:rPr lang="hr-HR" altLang="sr-Latn-RS" sz="2000" dirty="0" smtClean="0"/>
                  <a:t> gore navedene jednadzbe </a:t>
                </a: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hr-HR" altLang="sr-Latn-RS" sz="1800" dirty="0" smtClean="0">
                    <a:sym typeface="Mathematica1" pitchFamily="2" charset="2"/>
                  </a:rPr>
                  <a:t>b</a:t>
                </a:r>
                <a:r>
                  <a:rPr lang="fr-CH" altLang="sr-Latn-RS" sz="1800" baseline="30000" dirty="0" smtClean="0">
                    <a:sym typeface="Mathematica1" pitchFamily="2" charset="2"/>
                  </a:rPr>
                  <a:t> </a:t>
                </a:r>
                <a:r>
                  <a:rPr lang="hr-HR" altLang="sr-Latn-RS" sz="1800" dirty="0">
                    <a:sym typeface="SymbolPS" pitchFamily="18" charset="2"/>
                  </a:rPr>
                  <a:t>=</a:t>
                </a:r>
                <a:r>
                  <a:rPr lang="hr-HR" altLang="sr-Latn-RS" sz="1800" dirty="0" smtClean="0">
                    <a:sym typeface="SymbolPS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altLang="sr-Latn-RS" sz="1800" dirty="0"/>
                  <a:t>(n</a:t>
                </a:r>
                <a:r>
                  <a:rPr lang="en-GB" altLang="sr-Latn-RS" sz="1800" dirty="0" smtClean="0"/>
                  <a:t>)</a:t>
                </a:r>
                <a:r>
                  <a:rPr lang="hr-HR" altLang="sr-Latn-RS" sz="1800" dirty="0" smtClean="0"/>
                  <a:t> + 1</a:t>
                </a:r>
                <a:endParaRPr lang="en-GB" altLang="sr-Latn-RS" sz="1800" dirty="0" smtClean="0">
                  <a:solidFill>
                    <a:srgbClr val="CC3300"/>
                  </a:solidFill>
                </a:endParaRP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altLang="sr-Latn-RS" sz="1800" dirty="0" smtClean="0"/>
                  <a:t>U </a:t>
                </a:r>
                <a:r>
                  <a:rPr lang="en-GB" altLang="sr-Latn-RS" sz="1800" dirty="0" err="1" smtClean="0"/>
                  <a:t>ovom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slucaju</a:t>
                </a:r>
                <a:r>
                  <a:rPr lang="en-GB" altLang="sr-Latn-RS" sz="1800" dirty="0" smtClean="0"/>
                  <a:t>, </a:t>
                </a:r>
                <a:r>
                  <a:rPr lang="en-GB" altLang="sr-Latn-RS" sz="1800" dirty="0" err="1" smtClean="0"/>
                  <a:t>za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svaki</a:t>
                </a:r>
                <a:r>
                  <a:rPr lang="en-GB" altLang="sr-Latn-RS" sz="1800" dirty="0" smtClean="0"/>
                  <a:t> </a:t>
                </a:r>
                <a:r>
                  <a:rPr lang="hr-HR" altLang="sr-Latn-RS" sz="1800" dirty="0" smtClean="0"/>
                  <a:t>a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imamo</a:t>
                </a:r>
                <a:r>
                  <a:rPr lang="en-GB" altLang="sr-Latn-RS" sz="1800" dirty="0" smtClean="0"/>
                  <a:t>: </a:t>
                </a:r>
                <a:r>
                  <a:rPr lang="hr-HR" altLang="sr-Latn-RS" sz="1800" dirty="0" smtClean="0">
                    <a:solidFill>
                      <a:srgbClr val="C00000"/>
                    </a:solidFill>
                    <a:sym typeface="Mathematica1" pitchFamily="2" charset="2"/>
                  </a:rPr>
                  <a:t>a</a:t>
                </a:r>
                <a:r>
                  <a:rPr lang="hr-HR" altLang="sr-Latn-RS" sz="1800" baseline="30000" dirty="0" smtClean="0">
                    <a:solidFill>
                      <a:srgbClr val="C00000"/>
                    </a:solidFill>
                    <a:sym typeface="Mathematica1" pitchFamily="2" charset="2"/>
                  </a:rPr>
                  <a:t>b</a:t>
                </a:r>
                <a:r>
                  <a:rPr lang="en-GB" altLang="sr-Latn-R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GB" altLang="sr-Latn-RS" sz="1800" dirty="0" smtClean="0">
                    <a:solidFill>
                      <a:srgbClr val="C00000"/>
                    </a:solidFill>
                    <a:sym typeface="SymbolPS" pitchFamily="18" charset="2"/>
                  </a:rPr>
                  <a:t> </a:t>
                </a:r>
                <a:r>
                  <a:rPr lang="hr-HR" altLang="sr-Latn-RS" sz="1800" dirty="0" smtClean="0">
                    <a:solidFill>
                      <a:srgbClr val="C00000"/>
                    </a:solidFill>
                    <a:sym typeface="Mathematica1" pitchFamily="2" charset="2"/>
                  </a:rPr>
                  <a:t>a</a:t>
                </a:r>
                <a:r>
                  <a:rPr lang="hr-HR" altLang="sr-Latn-RS" sz="1800" baseline="30000" dirty="0" smtClean="0">
                    <a:solidFill>
                      <a:srgbClr val="C00000"/>
                    </a:solidFill>
                    <a:ea typeface="Cambria Math" panose="02040503050406030204" pitchFamily="18" charset="0"/>
                    <a:sym typeface="Mathematica1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sz="1800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itchFamily="2" charset="2"/>
                      </a:rPr>
                      <m:t>Φ</m:t>
                    </m:r>
                  </m:oMath>
                </a14:m>
                <a:r>
                  <a:rPr lang="fr-CH" altLang="sr-Latn-RS" sz="1800" baseline="30000" dirty="0">
                    <a:solidFill>
                      <a:srgbClr val="C00000"/>
                    </a:solidFill>
                    <a:sym typeface="Mathematica1" pitchFamily="2" charset="2"/>
                  </a:rPr>
                  <a:t>(n) </a:t>
                </a:r>
                <a:r>
                  <a:rPr lang="hr-HR" altLang="sr-Latn-RS" sz="1800" baseline="30000" dirty="0" smtClean="0">
                    <a:solidFill>
                      <a:srgbClr val="C00000"/>
                    </a:solidFill>
                    <a:sym typeface="Mathematica1" pitchFamily="2" charset="2"/>
                  </a:rPr>
                  <a:t>+ </a:t>
                </a:r>
                <a:r>
                  <a:rPr lang="fr-CH" altLang="sr-Latn-RS" sz="1800" baseline="30000" dirty="0" smtClean="0">
                    <a:solidFill>
                      <a:srgbClr val="C00000"/>
                    </a:solidFill>
                    <a:sym typeface="Mathematica1" pitchFamily="2" charset="2"/>
                  </a:rPr>
                  <a:t>1</a:t>
                </a:r>
                <a:r>
                  <a:rPr lang="hr-HR" altLang="sr-Latn-RS" sz="1800" baseline="30000" dirty="0" smtClean="0">
                    <a:solidFill>
                      <a:srgbClr val="C00000"/>
                    </a:solidFill>
                    <a:sym typeface="Mathematica1" pitchFamily="2" charset="2"/>
                  </a:rPr>
                  <a:t>)</a:t>
                </a:r>
                <a:r>
                  <a:rPr lang="fr-CH" altLang="sr-Latn-RS" sz="1800" baseline="30000" dirty="0" smtClean="0">
                    <a:solidFill>
                      <a:srgbClr val="C00000"/>
                    </a:solidFill>
                    <a:sym typeface="Mathematica1" pitchFamily="2" charset="2"/>
                  </a:rPr>
                  <a:t> </a:t>
                </a:r>
                <a:r>
                  <a:rPr lang="fr-CH" altLang="sr-Latn-RS" sz="1800" baseline="30000" dirty="0" err="1" smtClean="0">
                    <a:solidFill>
                      <a:srgbClr val="C00000"/>
                    </a:solidFill>
                    <a:sym typeface="Mathematica1" pitchFamily="2" charset="2"/>
                  </a:rPr>
                  <a:t>mod</a:t>
                </a:r>
                <a:r>
                  <a:rPr lang="fr-CH" altLang="sr-Latn-RS" sz="1800" baseline="30000" dirty="0" smtClean="0">
                    <a:solidFill>
                      <a:srgbClr val="C00000"/>
                    </a:solidFill>
                    <a:sym typeface="Mathematica1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sz="1800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itchFamily="2" charset="2"/>
                      </a:rPr>
                      <m:t>Φ</m:t>
                    </m:r>
                  </m:oMath>
                </a14:m>
                <a:r>
                  <a:rPr lang="fr-CH" altLang="sr-Latn-RS" sz="1800" baseline="30000" dirty="0" smtClean="0">
                    <a:solidFill>
                      <a:srgbClr val="C00000"/>
                    </a:solidFill>
                    <a:sym typeface="Mathematica1" pitchFamily="2" charset="2"/>
                  </a:rPr>
                  <a:t>(n) </a:t>
                </a:r>
                <a:r>
                  <a:rPr lang="en-GB" altLang="sr-Latn-RS" sz="1800" dirty="0" smtClean="0">
                    <a:solidFill>
                      <a:srgbClr val="C00000"/>
                    </a:solidFill>
                    <a:sym typeface="SymbolPS" pitchFamily="18" charset="2"/>
                  </a:rPr>
                  <a:t></a:t>
                </a:r>
                <a:r>
                  <a:rPr lang="fr-CH" altLang="sr-Latn-RS" sz="1800" dirty="0" smtClean="0">
                    <a:solidFill>
                      <a:srgbClr val="C00000"/>
                    </a:solidFill>
                    <a:sym typeface="Mathematica1" pitchFamily="2" charset="2"/>
                  </a:rPr>
                  <a:t> </a:t>
                </a:r>
                <a:r>
                  <a:rPr lang="hr-HR" altLang="sr-Latn-RS" sz="1800" dirty="0" smtClean="0">
                    <a:solidFill>
                      <a:srgbClr val="C00000"/>
                    </a:solidFill>
                    <a:sym typeface="Mathematica1" pitchFamily="2" charset="2"/>
                  </a:rPr>
                  <a:t>a</a:t>
                </a:r>
                <a:r>
                  <a:rPr lang="fr-CH" altLang="sr-Latn-RS" sz="1800" dirty="0" smtClean="0">
                    <a:solidFill>
                      <a:srgbClr val="C00000"/>
                    </a:solidFill>
                    <a:sym typeface="Mathematica1" pitchFamily="2" charset="2"/>
                  </a:rPr>
                  <a:t> </a:t>
                </a:r>
                <a:r>
                  <a:rPr lang="hr-HR" altLang="sr-Latn-RS" sz="1800" dirty="0" smtClean="0">
                    <a:solidFill>
                      <a:srgbClr val="C00000"/>
                    </a:solidFill>
                    <a:sym typeface="Mathematica1" pitchFamily="2" charset="2"/>
                  </a:rPr>
                  <a:t>(</a:t>
                </a:r>
                <a:r>
                  <a:rPr lang="fr-CH" altLang="sr-Latn-RS" sz="1800" dirty="0" err="1" smtClean="0">
                    <a:solidFill>
                      <a:srgbClr val="C00000"/>
                    </a:solidFill>
                    <a:sym typeface="Mathematica1" pitchFamily="2" charset="2"/>
                  </a:rPr>
                  <a:t>mod</a:t>
                </a:r>
                <a:r>
                  <a:rPr lang="fr-CH" altLang="sr-Latn-RS" sz="1800" dirty="0" smtClean="0">
                    <a:solidFill>
                      <a:srgbClr val="C00000"/>
                    </a:solidFill>
                    <a:sym typeface="Mathematica1" pitchFamily="2" charset="2"/>
                  </a:rPr>
                  <a:t> n</a:t>
                </a:r>
                <a:r>
                  <a:rPr lang="hr-HR" altLang="sr-Latn-RS" sz="1800" dirty="0" smtClean="0">
                    <a:solidFill>
                      <a:srgbClr val="C00000"/>
                    </a:solidFill>
                    <a:sym typeface="Mathematica1" pitchFamily="2" charset="2"/>
                  </a:rPr>
                  <a:t>)</a:t>
                </a: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hr-HR" altLang="sr-Latn-RS" sz="1800" dirty="0" smtClean="0">
                    <a:sym typeface="Mathematica1" pitchFamily="2" charset="2"/>
                  </a:rPr>
                  <a:t>Za n = 10,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altLang="sr-Latn-RS" sz="1800" dirty="0"/>
                  <a:t>(n</a:t>
                </a:r>
                <a:r>
                  <a:rPr lang="en-GB" altLang="sr-Latn-RS" sz="1800" dirty="0" smtClean="0"/>
                  <a:t>)</a:t>
                </a:r>
                <a:r>
                  <a:rPr lang="hr-HR" altLang="sr-Latn-RS" sz="1800" dirty="0" smtClean="0"/>
                  <a:t> = 4,</a:t>
                </a:r>
                <a:r>
                  <a:rPr lang="hr-HR" altLang="sr-Latn-RS" sz="1800" dirty="0" smtClean="0">
                    <a:sym typeface="Mathematica1" pitchFamily="2" charset="2"/>
                  </a:rPr>
                  <a:t> odnosno a</a:t>
                </a:r>
                <a:r>
                  <a:rPr lang="hr-HR" altLang="sr-Latn-RS" sz="1800" baseline="30000" dirty="0" smtClean="0">
                    <a:sym typeface="Mathematica1" pitchFamily="2" charset="2"/>
                  </a:rPr>
                  <a:t>5</a:t>
                </a:r>
                <a:r>
                  <a:rPr lang="fr-CH" altLang="sr-Latn-RS" sz="1800" baseline="30000" dirty="0" smtClean="0">
                    <a:sym typeface="Mathematica1" pitchFamily="2" charset="2"/>
                  </a:rPr>
                  <a:t> </a:t>
                </a:r>
                <a:r>
                  <a:rPr lang="fr-CH" altLang="sr-Latn-RS" sz="1800" baseline="30000" dirty="0" err="1" smtClean="0">
                    <a:latin typeface="+mj-lt"/>
                    <a:sym typeface="Mathematica1" pitchFamily="2" charset="2"/>
                  </a:rPr>
                  <a:t>mod</a:t>
                </a:r>
                <a:r>
                  <a:rPr lang="hr-HR" altLang="sr-Latn-RS" sz="1800" baseline="30000" dirty="0" smtClean="0">
                    <a:latin typeface="+mj-lt"/>
                    <a:sym typeface="Mathematica1" pitchFamily="2" charset="2"/>
                  </a:rPr>
                  <a:t> 4</a:t>
                </a:r>
                <a:r>
                  <a:rPr lang="hr-HR" altLang="sr-Latn-RS" sz="1800" dirty="0">
                    <a:latin typeface="+mj-lt"/>
                    <a:sym typeface="Mathematica1" pitchFamily="2" charset="2"/>
                  </a:rPr>
                  <a:t> </a:t>
                </a:r>
                <a:r>
                  <a:rPr lang="en-GB" altLang="sr-Latn-RS" sz="1800" dirty="0" smtClean="0">
                    <a:sym typeface="SymbolPS" pitchFamily="18" charset="2"/>
                  </a:rPr>
                  <a:t> </a:t>
                </a:r>
                <a:r>
                  <a:rPr lang="hr-HR" altLang="sr-Latn-RS" sz="1800" dirty="0" smtClean="0">
                    <a:sym typeface="Mathematica1" pitchFamily="2" charset="2"/>
                  </a:rPr>
                  <a:t>a</a:t>
                </a:r>
                <a:r>
                  <a:rPr lang="fr-CH" altLang="sr-Latn-RS" sz="1800" dirty="0" smtClean="0">
                    <a:sym typeface="Mathematica1" pitchFamily="2" charset="2"/>
                  </a:rPr>
                  <a:t> </a:t>
                </a:r>
                <a:r>
                  <a:rPr lang="hr-HR" altLang="sr-Latn-RS" sz="1800" dirty="0" smtClean="0">
                    <a:sym typeface="Mathematica1" pitchFamily="2" charset="2"/>
                  </a:rPr>
                  <a:t>(</a:t>
                </a:r>
                <a:r>
                  <a:rPr lang="fr-CH" altLang="sr-Latn-RS" sz="1800" dirty="0" err="1" smtClean="0">
                    <a:sym typeface="Mathematica1" pitchFamily="2" charset="2"/>
                  </a:rPr>
                  <a:t>mod</a:t>
                </a:r>
                <a:r>
                  <a:rPr lang="fr-CH" altLang="sr-Latn-RS" sz="1800" dirty="0" smtClean="0">
                    <a:sym typeface="Mathematica1" pitchFamily="2" charset="2"/>
                  </a:rPr>
                  <a:t> n</a:t>
                </a:r>
                <a:r>
                  <a:rPr lang="hr-HR" altLang="sr-Latn-RS" sz="1800" dirty="0" smtClean="0">
                    <a:sym typeface="Mathematica1" pitchFamily="2" charset="2"/>
                  </a:rPr>
                  <a:t>)</a:t>
                </a:r>
                <a:endParaRPr lang="en-GB" altLang="sr-Latn-RS" sz="1800" dirty="0" smtClean="0"/>
              </a:p>
            </p:txBody>
          </p:sp>
        </mc:Choice>
        <mc:Fallback xmlns="">
          <p:sp>
            <p:nvSpPr>
              <p:cNvPr id="174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14400"/>
                <a:ext cx="8382000" cy="5410200"/>
              </a:xfrm>
              <a:blipFill>
                <a:blip r:embed="rId2"/>
                <a:stretch>
                  <a:fillRect l="-1018" t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188208" y="1981200"/>
            <a:ext cx="3468624" cy="45720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3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3F825E1C-87A1-413F-A044-AF4E4CC60B06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23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err="1" smtClean="0"/>
              <a:t>Modularna</a:t>
            </a:r>
            <a:r>
              <a:rPr lang="fr-CH" altLang="sr-Latn-RS" dirty="0" smtClean="0"/>
              <a:t> </a:t>
            </a:r>
            <a:r>
              <a:rPr lang="fr-CH" altLang="sr-Latn-RS" dirty="0" err="1" smtClean="0"/>
              <a:t>aritmetika</a:t>
            </a:r>
            <a:r>
              <a:rPr lang="fr-CH" altLang="sr-Latn-RS" dirty="0" smtClean="0"/>
              <a:t>: </a:t>
            </a:r>
            <a:r>
              <a:rPr lang="fr-CH" altLang="sr-Latn-RS" dirty="0" err="1" smtClean="0"/>
              <a:t>potenciranje</a:t>
            </a:r>
            <a:endParaRPr lang="en-GB" altLang="sr-Latn-R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458200" cy="5410200"/>
              </a:xfrm>
            </p:spPr>
            <p:txBody>
              <a:bodyPr/>
              <a:lstStyle/>
              <a:p>
                <a:pPr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altLang="sr-Latn-RS" sz="2000" dirty="0" err="1" smtClean="0"/>
                  <a:t>Za</a:t>
                </a:r>
                <a:r>
                  <a:rPr lang="hr-HR" altLang="sr-Latn-RS" sz="2000" dirty="0" smtClean="0"/>
                  <a:t>š</a:t>
                </a:r>
                <a:r>
                  <a:rPr lang="fr-CH" altLang="sr-Latn-RS" sz="2000" dirty="0" smtClean="0"/>
                  <a:t>to su </a:t>
                </a:r>
                <a:r>
                  <a:rPr lang="fr-CH" altLang="sr-Latn-RS" sz="2000" dirty="0" err="1" smtClean="0"/>
                  <a:t>stupci</a:t>
                </a:r>
                <a:r>
                  <a:rPr lang="fr-CH" altLang="sr-Latn-RS" sz="2000" dirty="0" smtClean="0"/>
                  <a:t> </a:t>
                </a:r>
                <a:r>
                  <a:rPr lang="fr-CH" altLang="sr-Latn-RS" sz="2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fr-CH" altLang="sr-Latn-RS" sz="2000" dirty="0" smtClean="0"/>
                  <a:t> i </a:t>
                </a:r>
                <a:r>
                  <a:rPr lang="fr-CH" altLang="sr-Latn-RS" sz="2000" dirty="0" smtClean="0">
                    <a:solidFill>
                      <a:srgbClr val="C00000"/>
                    </a:solidFill>
                  </a:rPr>
                  <a:t>5</a:t>
                </a:r>
                <a:r>
                  <a:rPr lang="fr-CH" altLang="sr-Latn-RS" sz="2000" dirty="0" smtClean="0"/>
                  <a:t>, </a:t>
                </a:r>
                <a:r>
                  <a:rPr lang="fr-CH" altLang="sr-Latn-RS" sz="2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fr-CH" altLang="sr-Latn-RS" sz="2000" dirty="0" smtClean="0"/>
                  <a:t> i </a:t>
                </a:r>
                <a:r>
                  <a:rPr lang="fr-CH" altLang="sr-Latn-RS" sz="2000" dirty="0" smtClean="0">
                    <a:solidFill>
                      <a:srgbClr val="0070C0"/>
                    </a:solidFill>
                  </a:rPr>
                  <a:t>6</a:t>
                </a:r>
                <a:r>
                  <a:rPr lang="fr-CH" altLang="sr-Latn-RS" sz="2000" dirty="0" smtClean="0"/>
                  <a:t>, </a:t>
                </a:r>
                <a:r>
                  <a:rPr lang="fr-CH" altLang="sr-Latn-RS" sz="2000" dirty="0" smtClean="0">
                    <a:solidFill>
                      <a:srgbClr val="339966"/>
                    </a:solidFill>
                  </a:rPr>
                  <a:t>3</a:t>
                </a:r>
                <a:r>
                  <a:rPr lang="fr-CH" altLang="sr-Latn-RS" sz="2000" dirty="0" smtClean="0"/>
                  <a:t> i </a:t>
                </a:r>
                <a:r>
                  <a:rPr lang="fr-CH" altLang="sr-Latn-RS" sz="2000" dirty="0" smtClean="0">
                    <a:solidFill>
                      <a:srgbClr val="339966"/>
                    </a:solidFill>
                  </a:rPr>
                  <a:t>7</a:t>
                </a:r>
                <a:r>
                  <a:rPr lang="fr-CH" altLang="sr-Latn-RS" sz="2000" dirty="0" smtClean="0"/>
                  <a:t> i</a:t>
                </a:r>
                <a:r>
                  <a:rPr lang="hr-HR" altLang="sr-Latn-RS" sz="2000" dirty="0" smtClean="0"/>
                  <a:t>dentični</a:t>
                </a:r>
                <a:r>
                  <a:rPr lang="fr-CH" altLang="sr-Latn-RS" sz="2000" dirty="0" smtClean="0"/>
                  <a:t>?</a:t>
                </a: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altLang="sr-Latn-RS" sz="1800" dirty="0" err="1" smtClean="0"/>
                  <a:t>Zbog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zanimljivog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 err="1" smtClean="0"/>
                  <a:t>svojstva</a:t>
                </a:r>
                <a:r>
                  <a:rPr lang="hr-HR" altLang="sr-Latn-RS" sz="1800" dirty="0" smtClean="0"/>
                  <a:t> Eulerove</a:t>
                </a:r>
                <a:r>
                  <a:rPr lang="en-GB" altLang="sr-Latn-RS" sz="1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altLang="sr-Latn-RS" sz="1800" dirty="0" smtClean="0"/>
                  <a:t>(n) </a:t>
                </a:r>
                <a:r>
                  <a:rPr lang="en-GB" altLang="sr-Latn-RS" sz="1800" dirty="0" err="1" smtClean="0"/>
                  <a:t>funkcije</a:t>
                </a:r>
                <a:r>
                  <a:rPr lang="en-GB" altLang="sr-Latn-RS" sz="1800" dirty="0" smtClean="0"/>
                  <a:t> </a:t>
                </a:r>
                <a:endParaRPr lang="hr-HR" altLang="sr-Latn-RS" sz="1800" dirty="0" smtClean="0"/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hr-HR" altLang="sr-Latn-RS" sz="1800" i="1" dirty="0" smtClean="0">
                    <a:solidFill>
                      <a:srgbClr val="C00000"/>
                    </a:solidFill>
                  </a:rPr>
                  <a:t>Fermatov teorem</a:t>
                </a:r>
                <a:r>
                  <a:rPr lang="hr-HR" altLang="sr-Latn-RS" sz="1800" dirty="0" smtClean="0"/>
                  <a:t>: prost broj p, broj a (p ne dijeli a) =&gt; </a:t>
                </a:r>
                <a:r>
                  <a:rPr lang="hr-HR" altLang="sr-Latn-RS" sz="1800" dirty="0" smtClean="0">
                    <a:solidFill>
                      <a:srgbClr val="C00000"/>
                    </a:solidFill>
                    <a:sym typeface="Mathematica1" pitchFamily="2" charset="2"/>
                  </a:rPr>
                  <a:t>a</a:t>
                </a:r>
                <a:r>
                  <a:rPr lang="hr-HR" altLang="sr-Latn-RS" sz="1800" baseline="30000" dirty="0" smtClean="0">
                    <a:solidFill>
                      <a:srgbClr val="C00000"/>
                    </a:solidFill>
                    <a:sym typeface="Mathematica1" pitchFamily="2" charset="2"/>
                  </a:rPr>
                  <a:t>p-1</a:t>
                </a:r>
                <a:r>
                  <a:rPr lang="en-GB" altLang="sr-Latn-R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GB" altLang="sr-Latn-RS" sz="1800" dirty="0">
                    <a:solidFill>
                      <a:srgbClr val="C00000"/>
                    </a:solidFill>
                    <a:sym typeface="SymbolPS" pitchFamily="18" charset="2"/>
                  </a:rPr>
                  <a:t> </a:t>
                </a:r>
                <a:r>
                  <a:rPr lang="hr-HR" altLang="sr-Latn-RS" sz="1800" dirty="0" smtClean="0">
                    <a:solidFill>
                      <a:srgbClr val="C00000"/>
                    </a:solidFill>
                    <a:sym typeface="Mathematica1" pitchFamily="2" charset="2"/>
                  </a:rPr>
                  <a:t>1 (mod p)</a:t>
                </a:r>
                <a:endParaRPr lang="hr-HR" altLang="sr-Latn-RS" sz="1800" dirty="0" smtClean="0">
                  <a:solidFill>
                    <a:srgbClr val="C00000"/>
                  </a:solidFill>
                </a:endParaRP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hr-HR" altLang="sr-Latn-RS" sz="1800" dirty="0" smtClean="0"/>
                  <a:t>Za n = pq, gdje su p i q prosti brojevi, odredi x </a:t>
                </a:r>
                <a:br>
                  <a:rPr lang="hr-HR" altLang="sr-Latn-RS" sz="1800" dirty="0" smtClean="0"/>
                </a:br>
                <a:r>
                  <a:rPr lang="hr-HR" altLang="sr-Latn-RS" sz="1800" dirty="0" smtClean="0"/>
                  <a:t>takav da vrijedi </a:t>
                </a:r>
                <a:r>
                  <a:rPr lang="hr-HR" altLang="sr-Latn-RS" sz="1800" dirty="0" smtClean="0">
                    <a:sym typeface="Mathematica1" pitchFamily="2" charset="2"/>
                  </a:rPr>
                  <a:t>a</a:t>
                </a:r>
                <a:r>
                  <a:rPr lang="hr-HR" altLang="sr-Latn-RS" sz="1800" baseline="30000" dirty="0" smtClean="0">
                    <a:sym typeface="Mathematica1" pitchFamily="2" charset="2"/>
                  </a:rPr>
                  <a:t>x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>
                    <a:sym typeface="SymbolPS" pitchFamily="18" charset="2"/>
                  </a:rPr>
                  <a:t> </a:t>
                </a:r>
                <a:r>
                  <a:rPr lang="hr-HR" altLang="sr-Latn-RS" sz="1800" dirty="0">
                    <a:sym typeface="Mathematica1" pitchFamily="2" charset="2"/>
                  </a:rPr>
                  <a:t>1 (mod </a:t>
                </a:r>
                <a:r>
                  <a:rPr lang="hr-HR" altLang="sr-Latn-RS" sz="1800" dirty="0" smtClean="0">
                    <a:sym typeface="Mathematica1" pitchFamily="2" charset="2"/>
                  </a:rPr>
                  <a:t>n)</a:t>
                </a:r>
                <a:endParaRPr lang="hr-HR" altLang="sr-Latn-RS" sz="1800" dirty="0" smtClean="0"/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hr-HR" altLang="sr-Latn-RS" sz="1800" dirty="0"/>
                  <a:t>Primjenom </a:t>
                </a:r>
                <a:r>
                  <a:rPr lang="hr-HR" altLang="sr-Latn-RS" sz="1800" i="1" dirty="0">
                    <a:solidFill>
                      <a:srgbClr val="C00000"/>
                    </a:solidFill>
                  </a:rPr>
                  <a:t>Chinese </a:t>
                </a:r>
                <a:r>
                  <a:rPr lang="hr-HR" altLang="sr-Latn-RS" sz="1800" i="1" dirty="0" smtClean="0">
                    <a:solidFill>
                      <a:srgbClr val="C00000"/>
                    </a:solidFill>
                  </a:rPr>
                  <a:t>Remainder Theorem</a:t>
                </a:r>
                <a:r>
                  <a:rPr lang="hr-HR" altLang="sr-Latn-R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hr-HR" altLang="sr-Latn-RS" sz="1800" i="1" dirty="0" smtClean="0">
                    <a:solidFill>
                      <a:srgbClr val="C00000"/>
                    </a:solidFill>
                  </a:rPr>
                  <a:t>(CRT)</a:t>
                </a:r>
                <a:r>
                  <a:rPr lang="hr-HR" altLang="sr-Latn-RS" sz="1800" i="1" dirty="0" smtClean="0"/>
                  <a:t> </a:t>
                </a:r>
                <a:r>
                  <a:rPr lang="hr-HR" altLang="sr-Latn-RS" sz="1800" dirty="0" smtClean="0"/>
                  <a:t>znamo da ako vrijedi</a:t>
                </a:r>
                <a:br>
                  <a:rPr lang="hr-HR" altLang="sr-Latn-RS" sz="1800" dirty="0" smtClean="0"/>
                </a:br>
                <a:r>
                  <a:rPr lang="hr-HR" altLang="sr-Latn-RS" sz="1800" dirty="0" smtClean="0">
                    <a:sym typeface="Mathematica1" pitchFamily="2" charset="2"/>
                  </a:rPr>
                  <a:t>a</a:t>
                </a:r>
                <a:r>
                  <a:rPr lang="hr-HR" altLang="sr-Latn-RS" sz="1800" baseline="30000" dirty="0" smtClean="0">
                    <a:sym typeface="Mathematica1" pitchFamily="2" charset="2"/>
                  </a:rPr>
                  <a:t>x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>
                    <a:sym typeface="SymbolPS" pitchFamily="18" charset="2"/>
                  </a:rPr>
                  <a:t> </a:t>
                </a:r>
                <a:r>
                  <a:rPr lang="hr-HR" altLang="sr-Latn-RS" sz="1800" dirty="0">
                    <a:sym typeface="Mathematica1" pitchFamily="2" charset="2"/>
                  </a:rPr>
                  <a:t>1 (mod n</a:t>
                </a:r>
                <a:r>
                  <a:rPr lang="hr-HR" altLang="sr-Latn-RS" sz="1800" dirty="0" smtClean="0">
                    <a:sym typeface="Mathematica1" pitchFamily="2" charset="2"/>
                  </a:rPr>
                  <a:t>) onda vrijede a</a:t>
                </a:r>
                <a:r>
                  <a:rPr lang="hr-HR" altLang="sr-Latn-RS" sz="1800" baseline="30000" dirty="0" smtClean="0">
                    <a:sym typeface="Mathematica1" pitchFamily="2" charset="2"/>
                  </a:rPr>
                  <a:t>x</a:t>
                </a:r>
                <a:r>
                  <a:rPr lang="en-GB" altLang="sr-Latn-RS" sz="1800" dirty="0" smtClean="0"/>
                  <a:t> </a:t>
                </a:r>
                <a:r>
                  <a:rPr lang="en-GB" altLang="sr-Latn-RS" sz="1800" dirty="0">
                    <a:sym typeface="SymbolPS" pitchFamily="18" charset="2"/>
                  </a:rPr>
                  <a:t> </a:t>
                </a:r>
                <a:r>
                  <a:rPr lang="hr-HR" altLang="sr-Latn-RS" sz="1800" dirty="0">
                    <a:sym typeface="Mathematica1" pitchFamily="2" charset="2"/>
                  </a:rPr>
                  <a:t>1 (mod </a:t>
                </a:r>
                <a:r>
                  <a:rPr lang="hr-HR" altLang="sr-Latn-RS" sz="1800" dirty="0" smtClean="0">
                    <a:sym typeface="Mathematica1" pitchFamily="2" charset="2"/>
                  </a:rPr>
                  <a:t>p) i </a:t>
                </a:r>
                <a:r>
                  <a:rPr lang="hr-HR" altLang="sr-Latn-RS" sz="1800" dirty="0">
                    <a:sym typeface="Mathematica1" pitchFamily="2" charset="2"/>
                  </a:rPr>
                  <a:t>a</a:t>
                </a:r>
                <a:r>
                  <a:rPr lang="hr-HR" altLang="sr-Latn-RS" sz="1800" baseline="30000" dirty="0">
                    <a:sym typeface="Mathematica1" pitchFamily="2" charset="2"/>
                  </a:rPr>
                  <a:t>x</a:t>
                </a:r>
                <a:r>
                  <a:rPr lang="en-GB" altLang="sr-Latn-RS" sz="1800" dirty="0"/>
                  <a:t> </a:t>
                </a:r>
                <a:r>
                  <a:rPr lang="en-GB" altLang="sr-Latn-RS" sz="1800" dirty="0">
                    <a:sym typeface="SymbolPS" pitchFamily="18" charset="2"/>
                  </a:rPr>
                  <a:t> </a:t>
                </a:r>
                <a:r>
                  <a:rPr lang="hr-HR" altLang="sr-Latn-RS" sz="1800" dirty="0">
                    <a:sym typeface="Mathematica1" pitchFamily="2" charset="2"/>
                  </a:rPr>
                  <a:t>1 (mod </a:t>
                </a:r>
                <a:r>
                  <a:rPr lang="hr-HR" altLang="sr-Latn-RS" sz="1800" dirty="0" smtClean="0">
                    <a:sym typeface="Mathematica1" pitchFamily="2" charset="2"/>
                  </a:rPr>
                  <a:t>q)</a:t>
                </a:r>
                <a:r>
                  <a:rPr lang="hr-HR" altLang="sr-Latn-RS" sz="1800" dirty="0" smtClean="0"/>
                  <a:t>	   </a:t>
                </a: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hr-HR" altLang="sr-Latn-RS" sz="1800" dirty="0" smtClean="0"/>
                  <a:t>Fermatov teorem implicira da x mora biti djeljiv s oba (p-1) i (q-1)</a:t>
                </a: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hr-HR" altLang="sr-Latn-RS" sz="1800" dirty="0" smtClean="0"/>
                  <a:t>Najmanji takav broj je x = (p-1)(q-1)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altLang="sr-Latn-RS" sz="1800" dirty="0"/>
                  <a:t>(n</a:t>
                </a:r>
                <a:r>
                  <a:rPr lang="en-GB" altLang="sr-Latn-RS" sz="1800" dirty="0" smtClean="0"/>
                  <a:t>)</a:t>
                </a:r>
                <a:r>
                  <a:rPr lang="hr-HR" altLang="sr-Latn-RS" sz="1800" dirty="0" smtClean="0"/>
                  <a:t>!</a:t>
                </a: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hr-HR" altLang="sr-Latn-RS" sz="1800" dirty="0" smtClean="0"/>
                  <a:t>Dokazali smo da vrijedi </a:t>
                </a:r>
                <a:r>
                  <a:rPr lang="hr-HR" altLang="sr-Latn-RS" sz="1800" dirty="0" smtClean="0">
                    <a:solidFill>
                      <a:srgbClr val="C00000"/>
                    </a:solidFill>
                    <a:sym typeface="Mathematica1" pitchFamily="2" charset="2"/>
                  </a:rPr>
                  <a:t>a</a:t>
                </a:r>
                <a:r>
                  <a:rPr lang="el-GR" altLang="sr-Latn-RS" sz="1800" baseline="30000" dirty="0" smtClean="0">
                    <a:solidFill>
                      <a:srgbClr val="C00000"/>
                    </a:solidFill>
                    <a:sym typeface="Mathematica1" pitchFamily="2" charset="2"/>
                  </a:rPr>
                  <a:t>Φ(</a:t>
                </a:r>
                <a:r>
                  <a:rPr lang="hr-HR" altLang="sr-Latn-RS" sz="1800" baseline="30000" dirty="0">
                    <a:solidFill>
                      <a:srgbClr val="C00000"/>
                    </a:solidFill>
                    <a:sym typeface="Mathematica1" pitchFamily="2" charset="2"/>
                  </a:rPr>
                  <a:t>n</a:t>
                </a:r>
                <a:r>
                  <a:rPr lang="hr-HR" altLang="sr-Latn-RS" sz="1800" baseline="30000" dirty="0" smtClean="0">
                    <a:solidFill>
                      <a:srgbClr val="C00000"/>
                    </a:solidFill>
                    <a:sym typeface="Mathematica1" pitchFamily="2" charset="2"/>
                  </a:rPr>
                  <a:t>)</a:t>
                </a:r>
                <a:r>
                  <a:rPr lang="hr-HR" altLang="sr-Latn-RS" sz="1800" dirty="0">
                    <a:solidFill>
                      <a:srgbClr val="C00000"/>
                    </a:solidFill>
                    <a:ea typeface="Cambria Math" panose="02040503050406030204" pitchFamily="18" charset="0"/>
                    <a:sym typeface="Mathematica1" pitchFamily="2" charset="2"/>
                  </a:rPr>
                  <a:t> </a:t>
                </a:r>
                <a:r>
                  <a:rPr lang="en-GB" altLang="sr-Latn-RS" sz="1800" dirty="0" smtClean="0">
                    <a:solidFill>
                      <a:srgbClr val="C00000"/>
                    </a:solidFill>
                    <a:sym typeface="SymbolPS" pitchFamily="18" charset="2"/>
                  </a:rPr>
                  <a:t> </a:t>
                </a:r>
                <a:r>
                  <a:rPr lang="hr-HR" altLang="sr-Latn-RS" sz="1800" dirty="0">
                    <a:solidFill>
                      <a:srgbClr val="C00000"/>
                    </a:solidFill>
                    <a:sym typeface="Mathematica1" pitchFamily="2" charset="2"/>
                  </a:rPr>
                  <a:t>1 (mod n</a:t>
                </a:r>
                <a:r>
                  <a:rPr lang="hr-HR" altLang="sr-Latn-RS" sz="1800" dirty="0" smtClean="0">
                    <a:solidFill>
                      <a:srgbClr val="C00000"/>
                    </a:solidFill>
                    <a:sym typeface="Mathematica1" pitchFamily="2" charset="2"/>
                  </a:rPr>
                  <a:t>)</a:t>
                </a: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300"/>
                  </a:spcAft>
                </a:pPr>
                <a:endParaRPr lang="hr-HR" altLang="sr-Latn-RS" sz="1800" dirty="0"/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r-HR" altLang="sr-Latn-RS" sz="1800" dirty="0" smtClean="0"/>
                  <a:t>Konačno, ako potenciramo dobivenu jednadzbu s k i zatim pomnožimo s a</a:t>
                </a:r>
                <a:r>
                  <a:rPr lang="hr-HR" altLang="sr-Latn-RS" sz="1800" baseline="30000" dirty="0" smtClean="0"/>
                  <a:t>b</a:t>
                </a:r>
                <a:r>
                  <a:rPr lang="hr-HR" altLang="sr-Latn-RS" sz="1800" dirty="0"/>
                  <a:t> </a:t>
                </a:r>
                <a:r>
                  <a:rPr lang="hr-HR" altLang="sr-Latn-RS" sz="1800" dirty="0" smtClean="0"/>
                  <a:t>dobijemo traženo svojstvo Eulerove funkcije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sr-Latn-R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altLang="sr-Latn-RS" sz="1800" dirty="0"/>
                  <a:t>(n</a:t>
                </a:r>
                <a:r>
                  <a:rPr lang="en-GB" altLang="sr-Latn-RS" sz="1800" dirty="0" smtClean="0"/>
                  <a:t>)</a:t>
                </a:r>
                <a:r>
                  <a:rPr lang="hr-HR" altLang="sr-Latn-RS" sz="1800" dirty="0" smtClean="0"/>
                  <a:t>: </a:t>
                </a:r>
                <a:br>
                  <a:rPr lang="hr-HR" altLang="sr-Latn-RS" sz="1800" dirty="0" smtClean="0"/>
                </a:br>
                <a:r>
                  <a:rPr lang="hr-HR" altLang="sr-Latn-RS" sz="1800" dirty="0" smtClean="0"/>
                  <a:t>			     </a:t>
                </a:r>
                <a:r>
                  <a:rPr lang="hr-HR" altLang="sr-Latn-RS" sz="1800" dirty="0" smtClean="0">
                    <a:sym typeface="Mathematica1" pitchFamily="2" charset="2"/>
                  </a:rPr>
                  <a:t>a</a:t>
                </a:r>
                <a:r>
                  <a:rPr lang="hr-HR" altLang="sr-Latn-RS" sz="1800" baseline="30000" dirty="0" smtClean="0">
                    <a:sym typeface="Mathematica1" pitchFamily="2" charset="2"/>
                  </a:rPr>
                  <a:t>b</a:t>
                </a:r>
                <a:r>
                  <a:rPr lang="hr-HR" altLang="sr-Latn-RS" sz="1800" dirty="0" smtClean="0">
                    <a:ea typeface="Cambria Math" panose="02040503050406030204" pitchFamily="18" charset="0"/>
                    <a:sym typeface="Mathematica1" pitchFamily="2" charset="2"/>
                  </a:rPr>
                  <a:t> </a:t>
                </a:r>
                <a:r>
                  <a:rPr lang="en-GB" altLang="sr-Latn-RS" sz="1800" dirty="0">
                    <a:sym typeface="SymbolPS" pitchFamily="18" charset="2"/>
                  </a:rPr>
                  <a:t> </a:t>
                </a:r>
                <a:r>
                  <a:rPr lang="hr-HR" altLang="sr-Latn-RS" sz="1800" dirty="0" smtClean="0">
                    <a:sym typeface="Mathematica1" pitchFamily="2" charset="2"/>
                  </a:rPr>
                  <a:t>a</a:t>
                </a:r>
                <a:r>
                  <a:rPr lang="hr-HR" altLang="sr-Latn-RS" sz="1800" baseline="30000" dirty="0" smtClean="0">
                    <a:sym typeface="Mathematica1" pitchFamily="2" charset="2"/>
                  </a:rPr>
                  <a:t>b + k</a:t>
                </a:r>
                <a:r>
                  <a:rPr lang="el-GR" altLang="sr-Latn-RS" sz="1800" baseline="30000" dirty="0" smtClean="0">
                    <a:sym typeface="Mathematica1" pitchFamily="2" charset="2"/>
                  </a:rPr>
                  <a:t>•Φ(</a:t>
                </a:r>
                <a:r>
                  <a:rPr lang="hr-HR" altLang="sr-Latn-RS" sz="1800" baseline="30000" dirty="0">
                    <a:sym typeface="Mathematica1" pitchFamily="2" charset="2"/>
                  </a:rPr>
                  <a:t>n</a:t>
                </a:r>
                <a:r>
                  <a:rPr lang="hr-HR" altLang="sr-Latn-RS" sz="1800" baseline="30000" dirty="0" smtClean="0">
                    <a:sym typeface="Mathematica1" pitchFamily="2" charset="2"/>
                  </a:rPr>
                  <a:t>)</a:t>
                </a:r>
                <a:r>
                  <a:rPr lang="en-GB" altLang="sr-Latn-RS" sz="1800" dirty="0">
                    <a:sym typeface="SymbolPS" pitchFamily="18" charset="2"/>
                  </a:rPr>
                  <a:t> </a:t>
                </a:r>
                <a:r>
                  <a:rPr lang="hr-HR" altLang="sr-Latn-RS" sz="1800" dirty="0" smtClean="0">
                    <a:sym typeface="Mathematica1" pitchFamily="2" charset="2"/>
                  </a:rPr>
                  <a:t>(</a:t>
                </a:r>
                <a:r>
                  <a:rPr lang="hr-HR" altLang="sr-Latn-RS" sz="1800" dirty="0">
                    <a:sym typeface="Mathematica1" pitchFamily="2" charset="2"/>
                  </a:rPr>
                  <a:t>mod n</a:t>
                </a:r>
                <a:r>
                  <a:rPr lang="hr-HR" altLang="sr-Latn-RS" sz="1800" dirty="0" smtClean="0">
                    <a:sym typeface="Mathematica1" pitchFamily="2" charset="2"/>
                  </a:rPr>
                  <a:t>)</a:t>
                </a:r>
                <a:r>
                  <a:rPr lang="hr-HR" altLang="sr-Latn-RS" sz="1800" dirty="0" smtClean="0"/>
                  <a:t>	  </a:t>
                </a:r>
              </a:p>
              <a:p>
                <a:pPr marL="457200" lvl="1" indent="0" eaLnBrk="1" hangingPunct="1">
                  <a:lnSpc>
                    <a:spcPts val="2400"/>
                  </a:lnSpc>
                  <a:spcBef>
                    <a:spcPct val="0"/>
                  </a:spcBef>
                  <a:spcAft>
                    <a:spcPts val="400"/>
                  </a:spcAft>
                  <a:buNone/>
                </a:pPr>
                <a:endParaRPr lang="hr-HR" altLang="sr-Latn-RS" sz="1800" dirty="0"/>
              </a:p>
            </p:txBody>
          </p:sp>
        </mc:Choice>
        <mc:Fallback xmlns="">
          <p:sp>
            <p:nvSpPr>
              <p:cNvPr id="174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458200" cy="5410200"/>
              </a:xfrm>
              <a:blipFill>
                <a:blip r:embed="rId2"/>
                <a:stretch>
                  <a:fillRect l="-1081" t="-1014" r="-288" b="-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4CDC3E55-D5FE-4373-8307-13BA3F8EA4FA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24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smtClean="0"/>
              <a:t>RSA algoritam</a:t>
            </a:r>
            <a:endParaRPr lang="en-GB" altLang="sr-Latn-RS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4102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</a:pPr>
            <a:r>
              <a:rPr lang="fr-CH" altLang="sr-Latn-RS" sz="1800" dirty="0" smtClean="0"/>
              <a:t>Ron </a:t>
            </a:r>
            <a:r>
              <a:rPr lang="fr-CH" altLang="sr-Latn-RS" sz="1800" dirty="0" err="1" smtClean="0">
                <a:solidFill>
                  <a:srgbClr val="C00000"/>
                </a:solidFill>
              </a:rPr>
              <a:t>Rivest</a:t>
            </a:r>
            <a:r>
              <a:rPr lang="fr-CH" altLang="sr-Latn-RS" sz="1800" dirty="0" smtClean="0"/>
              <a:t>, Adi 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Shamir</a:t>
            </a:r>
            <a:r>
              <a:rPr lang="fr-CH" altLang="sr-Latn-RS" sz="1800" dirty="0" smtClean="0"/>
              <a:t> i Len </a:t>
            </a:r>
            <a:r>
              <a:rPr lang="fr-CH" altLang="sr-Latn-RS" sz="1800" dirty="0" err="1" smtClean="0">
                <a:solidFill>
                  <a:srgbClr val="C00000"/>
                </a:solidFill>
              </a:rPr>
              <a:t>Adlemam</a:t>
            </a:r>
            <a:r>
              <a:rPr lang="fr-CH" altLang="sr-Latn-RS" sz="1800" dirty="0" smtClean="0"/>
              <a:t>. MIT, 1977.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</a:pPr>
            <a:r>
              <a:rPr lang="fr-CH" altLang="sr-Latn-RS" sz="1800" dirty="0" smtClean="0"/>
              <a:t>RSA je </a:t>
            </a:r>
            <a:r>
              <a:rPr lang="fr-CH" altLang="sr-Latn-RS" sz="1800" dirty="0" err="1" smtClean="0"/>
              <a:t>blok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sifra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gdje</a:t>
            </a:r>
            <a:r>
              <a:rPr lang="fr-CH" altLang="sr-Latn-RS" sz="1800" dirty="0" smtClean="0"/>
              <a:t> su </a:t>
            </a:r>
            <a:r>
              <a:rPr lang="fr-CH" altLang="sr-Latn-RS" sz="1800" i="1" dirty="0" err="1" smtClean="0"/>
              <a:t>plaintext</a:t>
            </a:r>
            <a:r>
              <a:rPr lang="fr-CH" altLang="sr-Latn-RS" sz="1800" dirty="0" smtClean="0"/>
              <a:t> i </a:t>
            </a:r>
            <a:r>
              <a:rPr lang="fr-CH" altLang="sr-Latn-RS" sz="1800" i="1" dirty="0" err="1" smtClean="0"/>
              <a:t>ciphertext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cijeli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brojevi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iz</a:t>
            </a:r>
            <a:r>
              <a:rPr lang="fr-CH" altLang="sr-Latn-RS" sz="1800" dirty="0" smtClean="0"/>
              <a:t> {1,..., n-1}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</a:pPr>
            <a:r>
              <a:rPr lang="fr-CH" altLang="sr-Latn-RS" sz="1600" dirty="0" err="1" smtClean="0"/>
              <a:t>Tipicna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velicina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za</a:t>
            </a:r>
            <a:r>
              <a:rPr lang="fr-CH" altLang="sr-Latn-RS" sz="1600" dirty="0" smtClean="0"/>
              <a:t> n je </a:t>
            </a:r>
            <a:r>
              <a:rPr lang="hr-HR" altLang="sr-Latn-RS" sz="1600" dirty="0" smtClean="0"/>
              <a:t>2</a:t>
            </a:r>
            <a:r>
              <a:rPr lang="fr-CH" altLang="sr-Latn-RS" sz="1600" dirty="0" smtClean="0"/>
              <a:t>0</a:t>
            </a:r>
            <a:r>
              <a:rPr lang="hr-HR" altLang="sr-Latn-RS" sz="1600" dirty="0" smtClean="0"/>
              <a:t>48</a:t>
            </a:r>
            <a:r>
              <a:rPr lang="fr-CH" altLang="sr-Latn-RS" sz="1600" dirty="0" smtClean="0"/>
              <a:t> bita  </a:t>
            </a:r>
            <a:r>
              <a:rPr lang="hr-HR" altLang="sr-Latn-RS" sz="1600" dirty="0" smtClean="0"/>
              <a:t>(&gt; 6</a:t>
            </a:r>
            <a:r>
              <a:rPr lang="fr-CH" altLang="sr-Latn-RS" sz="1600" dirty="0" smtClean="0"/>
              <a:t>0</a:t>
            </a:r>
            <a:r>
              <a:rPr lang="hr-HR" altLang="sr-Latn-RS" sz="1600" dirty="0" smtClean="0"/>
              <a:t>0</a:t>
            </a:r>
            <a:r>
              <a:rPr lang="fr-CH" altLang="sr-Latn-RS" sz="1600" dirty="0" smtClean="0"/>
              <a:t> de</a:t>
            </a:r>
            <a:r>
              <a:rPr lang="hr-HR" altLang="sr-Latn-RS" sz="1600" dirty="0" smtClean="0"/>
              <a:t>katskih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znamenki</a:t>
            </a:r>
            <a:r>
              <a:rPr lang="hr-HR" altLang="sr-Latn-RS" sz="1600" dirty="0" smtClean="0"/>
              <a:t>)</a:t>
            </a:r>
            <a:endParaRPr lang="fr-CH" altLang="sr-Latn-RS" sz="16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/>
            <a:endParaRPr lang="en-GB" altLang="sr-Latn-RS" sz="1800" dirty="0" smtClean="0"/>
          </a:p>
        </p:txBody>
      </p:sp>
      <p:graphicFrame>
        <p:nvGraphicFramePr>
          <p:cNvPr id="115921" name="Group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36317"/>
              </p:ext>
            </p:extLst>
          </p:nvPr>
        </p:nvGraphicFramePr>
        <p:xfrm>
          <a:off x="406400" y="2133600"/>
          <a:ext cx="8382000" cy="3017836"/>
        </p:xfrm>
        <a:graphic>
          <a:graphicData uri="http://schemas.openxmlformats.org/drawingml/2006/table">
            <a:tbl>
              <a:tblPr/>
              <a:tblGrid>
                <a:gridCol w="309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Generiranje</a:t>
                      </a:r>
                      <a:r>
                        <a:rPr kumimoji="0" lang="fr-C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CH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kljuceva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Odaberi brojeve p i q ( p </a:t>
                      </a: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Mathematica1" pitchFamily="2" charset="2"/>
                        </a:rPr>
                        <a:t> q </a:t>
                      </a: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 i q su prosti i razliciti (p </a:t>
                      </a: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Mathematica1" pitchFamily="2" charset="2"/>
                        </a:rPr>
                        <a:t> q)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Mathematica1" pitchFamily="2" charset="2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Izracunaj n = pq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Izracunaj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l-GR" altLang="sr-Latn-RS" sz="1600" dirty="0" smtClean="0"/>
                        <a:t>Φ(</a:t>
                      </a:r>
                      <a:r>
                        <a:rPr lang="hr-HR" altLang="sr-Latn-RS" sz="1600" dirty="0" smtClean="0"/>
                        <a:t>n)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= (p-1)(q-1)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Odaberi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cijeli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broj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i </a:t>
                      </a:r>
                      <a:r>
                        <a:rPr lang="el-GR" altLang="sr-Latn-RS" sz="1600" dirty="0" smtClean="0"/>
                        <a:t>Φ(</a:t>
                      </a:r>
                      <a:r>
                        <a:rPr lang="hr-HR" altLang="sr-Latn-RS" sz="1600" dirty="0" smtClean="0"/>
                        <a:t>n) su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relativno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prost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; 1 &lt; e &lt; </a:t>
                      </a:r>
                      <a:r>
                        <a:rPr lang="el-GR" altLang="sr-Latn-RS" sz="1600" dirty="0" smtClean="0"/>
                        <a:t>Φ(</a:t>
                      </a:r>
                      <a:r>
                        <a:rPr lang="hr-HR" altLang="sr-Latn-RS" sz="1600" dirty="0" smtClean="0"/>
                        <a:t>n)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Izracunaj d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ed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sym typeface="Mathematica1" pitchFamily="2" charset="2"/>
                        </a:rPr>
                        <a:t> </a:t>
                      </a:r>
                      <a:r>
                        <a:rPr lang="en-GB" altLang="sr-Latn-RS" sz="1600" dirty="0" smtClean="0">
                          <a:solidFill>
                            <a:schemeClr val="tx1"/>
                          </a:solidFill>
                          <a:sym typeface="SymbolPS" pitchFamily="18" charset="2"/>
                        </a:rPr>
                        <a:t> 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1 (mod </a:t>
                      </a:r>
                      <a:r>
                        <a:rPr lang="el-G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Φ(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n))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d je </a:t>
                      </a: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multiplikativan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inverz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od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Jav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ni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kljuc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fr-CH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public key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PU = {e, n}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Privatni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kljuc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fr-CH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private</a:t>
                      </a:r>
                      <a:r>
                        <a:rPr kumimoji="0" lang="fr-CH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key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 = {d, n}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5919" name="Group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10230"/>
              </p:ext>
            </p:extLst>
          </p:nvPr>
        </p:nvGraphicFramePr>
        <p:xfrm>
          <a:off x="406400" y="5218113"/>
          <a:ext cx="3810000" cy="1006476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4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Enkripcija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Plaintext: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Mathematica1" pitchFamily="2" charset="2"/>
                        </a:rPr>
                        <a:t>M &lt; 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Mathematica1" pitchFamily="2" charset="2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Ciphertext: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C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sym typeface="Mathematica1" pitchFamily="2" charset="2"/>
                        </a:rPr>
                        <a:t> </a:t>
                      </a:r>
                      <a:r>
                        <a:rPr lang="en-GB" altLang="sr-Latn-RS" sz="1600" dirty="0" smtClean="0">
                          <a:solidFill>
                            <a:schemeClr val="tx1"/>
                          </a:solidFill>
                          <a:sym typeface="SymbolPS" pitchFamily="18" charset="2"/>
                        </a:rPr>
                        <a:t> 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M</a:t>
                      </a:r>
                      <a:r>
                        <a:rPr lang="hr-HR" altLang="sr-Latn-RS" sz="1600" baseline="300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e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 (mod n)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5918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16249"/>
              </p:ext>
            </p:extLst>
          </p:nvPr>
        </p:nvGraphicFramePr>
        <p:xfrm>
          <a:off x="4978400" y="5219700"/>
          <a:ext cx="3810000" cy="1006014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8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Dekripcija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Ciphertext: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Mathematica1" pitchFamily="2" charset="2"/>
                        </a:rPr>
                        <a:t>C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Mathematica1" pitchFamily="2" charset="2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Plaintext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ea typeface="+mn-ea"/>
                          <a:sym typeface="Mathematica1" pitchFamily="2" charset="2"/>
                        </a:rPr>
                        <a:t>M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sym typeface="Mathematica1" pitchFamily="2" charset="2"/>
                        </a:rPr>
                        <a:t> </a:t>
                      </a:r>
                      <a:r>
                        <a:rPr lang="en-GB" altLang="sr-Latn-RS" sz="1600" dirty="0" smtClean="0">
                          <a:solidFill>
                            <a:schemeClr val="tx1"/>
                          </a:solidFill>
                          <a:sym typeface="SymbolPS" pitchFamily="18" charset="2"/>
                        </a:rPr>
                        <a:t> 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C</a:t>
                      </a:r>
                      <a:r>
                        <a:rPr lang="hr-HR" altLang="sr-Latn-RS" sz="1600" baseline="300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d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 (mod n)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63E2F7D9-1A6C-4216-B7D6-0F372CF5118A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25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Ispravnost</a:t>
            </a:r>
            <a:r>
              <a:rPr lang="fr-CH" altLang="sr-Latn-RS" dirty="0" smtClean="0"/>
              <a:t> RSA </a:t>
            </a:r>
            <a:r>
              <a:rPr lang="fr-CH" altLang="sr-Latn-RS" dirty="0" err="1" smtClean="0"/>
              <a:t>algorit</a:t>
            </a:r>
            <a:r>
              <a:rPr lang="hr-HR" altLang="sr-Latn-RS" dirty="0" smtClean="0"/>
              <a:t>ma</a:t>
            </a:r>
            <a:endParaRPr lang="en-GB" altLang="sr-Latn-RS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fr-CH" altLang="sr-Latn-RS" sz="2000" dirty="0" smtClean="0"/>
              <a:t>M &lt; n</a:t>
            </a:r>
            <a:r>
              <a:rPr lang="hr-HR" altLang="sr-Latn-RS" sz="2000" dirty="0" smtClean="0"/>
              <a:t>,  javni kljuc </a:t>
            </a:r>
            <a:r>
              <a:rPr lang="fr-CH" altLang="sr-Latn-RS" sz="2000" dirty="0" smtClean="0"/>
              <a:t>PU = {e, n}</a:t>
            </a:r>
            <a:r>
              <a:rPr lang="hr-HR" altLang="sr-Latn-RS" sz="2000" dirty="0" smtClean="0"/>
              <a:t>, privatni kljuc </a:t>
            </a:r>
            <a:r>
              <a:rPr lang="fr-CH" altLang="sr-Latn-RS" sz="2000" dirty="0" smtClean="0"/>
              <a:t>PR = {d, n}</a:t>
            </a:r>
          </a:p>
          <a:p>
            <a:pPr lvl="0" eaLnBrk="1" hangingPunct="1">
              <a:spcBef>
                <a:spcPct val="0"/>
              </a:spcBef>
              <a:spcAft>
                <a:spcPts val="1000"/>
              </a:spcAft>
            </a:pPr>
            <a:r>
              <a:rPr lang="fr-CH" altLang="sr-Latn-RS" sz="2000" dirty="0" err="1" smtClean="0"/>
              <a:t>Enkripcija</a:t>
            </a:r>
            <a:r>
              <a:rPr lang="fr-CH" altLang="sr-Latn-RS" sz="2000" dirty="0" smtClean="0"/>
              <a:t>:</a:t>
            </a:r>
            <a:r>
              <a:rPr lang="hr-HR" altLang="sr-Latn-RS" sz="2000" dirty="0" smtClean="0"/>
              <a:t> </a:t>
            </a:r>
            <a:r>
              <a:rPr lang="hr-HR" altLang="sr-Latn-RS" sz="2000" dirty="0">
                <a:sym typeface="Mathematica1" pitchFamily="2" charset="2"/>
              </a:rPr>
              <a:t>C</a:t>
            </a:r>
            <a:r>
              <a:rPr lang="hr-HR" altLang="sr-Latn-RS" sz="2000" dirty="0">
                <a:ea typeface="Cambria Math" panose="02040503050406030204" pitchFamily="18" charset="0"/>
                <a:sym typeface="Mathematica1" pitchFamily="2" charset="2"/>
              </a:rPr>
              <a:t> </a:t>
            </a:r>
            <a:r>
              <a:rPr lang="en-GB" altLang="sr-Latn-RS" sz="2000" dirty="0">
                <a:sym typeface="SymbolPS" pitchFamily="18" charset="2"/>
              </a:rPr>
              <a:t> </a:t>
            </a:r>
            <a:r>
              <a:rPr lang="hr-HR" altLang="sr-Latn-RS" sz="2000" dirty="0">
                <a:sym typeface="Mathematica1" pitchFamily="2" charset="2"/>
              </a:rPr>
              <a:t>M</a:t>
            </a:r>
            <a:r>
              <a:rPr lang="hr-HR" altLang="sr-Latn-RS" sz="2000" baseline="30000" dirty="0">
                <a:sym typeface="Mathematica1" pitchFamily="2" charset="2"/>
              </a:rPr>
              <a:t>e</a:t>
            </a:r>
            <a:r>
              <a:rPr lang="hr-HR" altLang="sr-Latn-RS" sz="2000" dirty="0">
                <a:sym typeface="Mathematica1" pitchFamily="2" charset="2"/>
              </a:rPr>
              <a:t> (mod n</a:t>
            </a:r>
            <a:r>
              <a:rPr lang="hr-HR" altLang="sr-Latn-RS" sz="2000" dirty="0" smtClean="0">
                <a:sym typeface="Mathematica1" pitchFamily="2" charset="2"/>
              </a:rPr>
              <a:t>)</a:t>
            </a:r>
            <a:endParaRPr lang="fr-CH" altLang="sr-Latn-RS" sz="2000" dirty="0" smtClean="0"/>
          </a:p>
          <a:p>
            <a:pPr lvl="0" eaLnBrk="1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</a:pPr>
            <a:r>
              <a:rPr lang="fr-CH" altLang="sr-Latn-RS" sz="2000" dirty="0" err="1" smtClean="0"/>
              <a:t>Dekripcija</a:t>
            </a:r>
            <a:r>
              <a:rPr lang="fr-CH" altLang="sr-Latn-RS" sz="2000" dirty="0" smtClean="0"/>
              <a:t>:</a:t>
            </a:r>
            <a:r>
              <a:rPr lang="hr-HR" altLang="sr-Latn-RS" sz="2000" dirty="0" smtClean="0"/>
              <a:t> </a:t>
            </a:r>
            <a:r>
              <a:rPr lang="hr-HR" altLang="sr-Latn-RS" sz="2000" dirty="0">
                <a:sym typeface="Mathematica1" pitchFamily="2" charset="2"/>
              </a:rPr>
              <a:t>C</a:t>
            </a:r>
            <a:r>
              <a:rPr lang="hr-HR" altLang="sr-Latn-RS" sz="2000" baseline="30000" dirty="0">
                <a:sym typeface="Mathematica1" pitchFamily="2" charset="2"/>
              </a:rPr>
              <a:t>d</a:t>
            </a:r>
            <a:r>
              <a:rPr lang="hr-HR" altLang="sr-Latn-RS" sz="2000" dirty="0" smtClean="0">
                <a:ea typeface="Cambria Math" panose="02040503050406030204" pitchFamily="18" charset="0"/>
                <a:sym typeface="Mathematica1" pitchFamily="2" charset="2"/>
              </a:rPr>
              <a:t> </a:t>
            </a:r>
            <a:r>
              <a:rPr lang="en-GB" altLang="sr-Latn-RS" sz="2000" dirty="0" smtClean="0">
                <a:sym typeface="SymbolPS" pitchFamily="18" charset="2"/>
              </a:rPr>
              <a:t> </a:t>
            </a:r>
            <a:r>
              <a:rPr lang="hr-HR" altLang="sr-Latn-RS" sz="2000" dirty="0" smtClean="0">
                <a:sym typeface="Mathematica1" pitchFamily="2" charset="2"/>
              </a:rPr>
              <a:t>(M</a:t>
            </a:r>
            <a:r>
              <a:rPr lang="hr-HR" altLang="sr-Latn-RS" sz="2000" baseline="30000" dirty="0" smtClean="0">
                <a:sym typeface="Mathematica1" pitchFamily="2" charset="2"/>
              </a:rPr>
              <a:t>e</a:t>
            </a:r>
            <a:r>
              <a:rPr lang="hr-HR" altLang="sr-Latn-RS" sz="2000" dirty="0" smtClean="0">
                <a:sym typeface="Mathematica1" pitchFamily="2" charset="2"/>
              </a:rPr>
              <a:t>)</a:t>
            </a:r>
            <a:r>
              <a:rPr lang="hr-HR" altLang="sr-Latn-RS" sz="2000" baseline="30000" dirty="0" smtClean="0">
                <a:sym typeface="Mathematica1" pitchFamily="2" charset="2"/>
              </a:rPr>
              <a:t>d</a:t>
            </a:r>
            <a:r>
              <a:rPr lang="hr-HR" altLang="sr-Latn-RS" sz="2000" dirty="0">
                <a:sym typeface="Mathematica1" pitchFamily="2" charset="2"/>
              </a:rPr>
              <a:t/>
            </a:r>
            <a:br>
              <a:rPr lang="hr-HR" altLang="sr-Latn-RS" sz="2000" dirty="0">
                <a:sym typeface="Mathematica1" pitchFamily="2" charset="2"/>
              </a:rPr>
            </a:br>
            <a:r>
              <a:rPr lang="hr-HR" altLang="sr-Latn-RS" sz="2000" dirty="0" smtClean="0">
                <a:sym typeface="Mathematica1" pitchFamily="2" charset="2"/>
              </a:rPr>
              <a:t>		    </a:t>
            </a:r>
            <a:r>
              <a:rPr lang="en-GB" altLang="sr-Latn-RS" sz="2000" dirty="0" smtClean="0">
                <a:sym typeface="SymbolPS" pitchFamily="18" charset="2"/>
              </a:rPr>
              <a:t> </a:t>
            </a:r>
            <a:r>
              <a:rPr lang="hr-HR" altLang="sr-Latn-RS" sz="2000" dirty="0" smtClean="0">
                <a:sym typeface="Mathematica1" pitchFamily="2" charset="2"/>
              </a:rPr>
              <a:t>M</a:t>
            </a:r>
            <a:r>
              <a:rPr lang="hr-HR" altLang="sr-Latn-RS" sz="2000" baseline="30000" dirty="0" smtClean="0">
                <a:sym typeface="Mathematica1" pitchFamily="2" charset="2"/>
              </a:rPr>
              <a:t>ed</a:t>
            </a:r>
            <a:r>
              <a:rPr lang="hr-HR" altLang="sr-Latn-RS" sz="2000" dirty="0" smtClean="0">
                <a:sym typeface="Mathematica1" pitchFamily="2" charset="2"/>
              </a:rPr>
              <a:t/>
            </a:r>
            <a:br>
              <a:rPr lang="hr-HR" altLang="sr-Latn-RS" sz="2000" dirty="0" smtClean="0">
                <a:sym typeface="Mathematica1" pitchFamily="2" charset="2"/>
              </a:rPr>
            </a:br>
            <a:r>
              <a:rPr lang="hr-HR" altLang="sr-Latn-RS" sz="2000" dirty="0" smtClean="0">
                <a:sym typeface="Mathematica1" pitchFamily="2" charset="2"/>
              </a:rPr>
              <a:t>		    </a:t>
            </a:r>
            <a:r>
              <a:rPr lang="en-GB" altLang="sr-Latn-RS" sz="2000" dirty="0" smtClean="0">
                <a:sym typeface="SymbolPS" pitchFamily="18" charset="2"/>
              </a:rPr>
              <a:t> </a:t>
            </a:r>
            <a:r>
              <a:rPr lang="hr-HR" altLang="sr-Latn-RS" sz="2000" dirty="0" smtClean="0">
                <a:sym typeface="Mathematica1" pitchFamily="2" charset="2"/>
              </a:rPr>
              <a:t>M</a:t>
            </a:r>
            <a:r>
              <a:rPr lang="hr-HR" altLang="sr-Latn-RS" sz="2000" baseline="30000" dirty="0" smtClean="0">
                <a:sym typeface="Mathematica1" pitchFamily="2" charset="2"/>
              </a:rPr>
              <a:t>ed mod </a:t>
            </a:r>
            <a:r>
              <a:rPr lang="el-GR" altLang="sr-Latn-RS" sz="2000" baseline="30000" dirty="0">
                <a:sym typeface="Mathematica1" pitchFamily="2" charset="2"/>
              </a:rPr>
              <a:t>Φ(</a:t>
            </a:r>
            <a:r>
              <a:rPr lang="hr-HR" altLang="sr-Latn-RS" sz="2000" baseline="30000" dirty="0">
                <a:sym typeface="Mathematica1" pitchFamily="2" charset="2"/>
              </a:rPr>
              <a:t>n</a:t>
            </a:r>
            <a:r>
              <a:rPr lang="hr-HR" altLang="sr-Latn-RS" sz="2000" baseline="30000" dirty="0" smtClean="0">
                <a:sym typeface="Mathematica1" pitchFamily="2" charset="2"/>
              </a:rPr>
              <a:t>)</a:t>
            </a:r>
            <a:r>
              <a:rPr lang="hr-HR" altLang="sr-Latn-RS" sz="2000" dirty="0" smtClean="0">
                <a:sym typeface="Mathematica1" pitchFamily="2" charset="2"/>
              </a:rPr>
              <a:t/>
            </a:r>
            <a:br>
              <a:rPr lang="hr-HR" altLang="sr-Latn-RS" sz="2000" dirty="0" smtClean="0">
                <a:sym typeface="Mathematica1" pitchFamily="2" charset="2"/>
              </a:rPr>
            </a:br>
            <a:r>
              <a:rPr lang="hr-HR" altLang="sr-Latn-RS" sz="2000" dirty="0" smtClean="0">
                <a:sym typeface="Mathematica1" pitchFamily="2" charset="2"/>
              </a:rPr>
              <a:t>		    </a:t>
            </a:r>
            <a:r>
              <a:rPr lang="en-GB" altLang="sr-Latn-RS" sz="2000" dirty="0" smtClean="0">
                <a:sym typeface="SymbolPS" pitchFamily="18" charset="2"/>
              </a:rPr>
              <a:t> </a:t>
            </a:r>
            <a:r>
              <a:rPr lang="hr-HR" altLang="sr-Latn-RS" sz="2000" dirty="0" smtClean="0">
                <a:sym typeface="Mathematica1" pitchFamily="2" charset="2"/>
              </a:rPr>
              <a:t>M</a:t>
            </a:r>
            <a:r>
              <a:rPr lang="hr-HR" altLang="sr-Latn-RS" sz="2000" baseline="30000" dirty="0" smtClean="0">
                <a:sym typeface="Mathematica1" pitchFamily="2" charset="2"/>
              </a:rPr>
              <a:t>1 </a:t>
            </a:r>
            <a:r>
              <a:rPr lang="hr-HR" altLang="sr-Latn-RS" sz="2000" baseline="30000" dirty="0">
                <a:sym typeface="Mathematica1" pitchFamily="2" charset="2"/>
              </a:rPr>
              <a:t>mod </a:t>
            </a:r>
            <a:r>
              <a:rPr lang="el-GR" altLang="sr-Latn-RS" sz="2000" baseline="30000" dirty="0">
                <a:sym typeface="Mathematica1" pitchFamily="2" charset="2"/>
              </a:rPr>
              <a:t>Φ(</a:t>
            </a:r>
            <a:r>
              <a:rPr lang="hr-HR" altLang="sr-Latn-RS" sz="2000" baseline="30000" dirty="0">
                <a:sym typeface="Mathematica1" pitchFamily="2" charset="2"/>
              </a:rPr>
              <a:t>n</a:t>
            </a:r>
            <a:r>
              <a:rPr lang="hr-HR" altLang="sr-Latn-RS" sz="2000" baseline="30000" dirty="0" smtClean="0">
                <a:sym typeface="Mathematica1" pitchFamily="2" charset="2"/>
              </a:rPr>
              <a:t>)</a:t>
            </a:r>
            <a:r>
              <a:rPr lang="hr-HR" altLang="sr-Latn-RS" sz="2000" dirty="0" smtClean="0">
                <a:sym typeface="Mathematica1" pitchFamily="2" charset="2"/>
              </a:rPr>
              <a:t/>
            </a:r>
            <a:br>
              <a:rPr lang="hr-HR" altLang="sr-Latn-RS" sz="2000" dirty="0" smtClean="0">
                <a:sym typeface="Mathematica1" pitchFamily="2" charset="2"/>
              </a:rPr>
            </a:br>
            <a:r>
              <a:rPr lang="hr-HR" altLang="sr-Latn-RS" sz="2000" dirty="0" smtClean="0">
                <a:sym typeface="Mathematica1" pitchFamily="2" charset="2"/>
              </a:rPr>
              <a:t>		    </a:t>
            </a:r>
            <a:r>
              <a:rPr lang="en-GB" altLang="sr-Latn-RS" sz="2000" dirty="0" smtClean="0">
                <a:sym typeface="SymbolPS" pitchFamily="18" charset="2"/>
              </a:rPr>
              <a:t> </a:t>
            </a:r>
            <a:r>
              <a:rPr lang="hr-HR" altLang="sr-Latn-RS" sz="2000" dirty="0" smtClean="0">
                <a:sym typeface="Mathematica1" pitchFamily="2" charset="2"/>
              </a:rPr>
              <a:t>M</a:t>
            </a:r>
            <a:r>
              <a:rPr lang="hr-HR" altLang="sr-Latn-RS" sz="2000" baseline="30000" dirty="0" smtClean="0">
                <a:sym typeface="Mathematica1" pitchFamily="2" charset="2"/>
              </a:rPr>
              <a:t> </a:t>
            </a:r>
            <a:r>
              <a:rPr lang="hr-HR" altLang="sr-Latn-RS" sz="2000" dirty="0" smtClean="0">
                <a:sym typeface="Mathematica1" pitchFamily="2" charset="2"/>
              </a:rPr>
              <a:t>(</a:t>
            </a:r>
            <a:r>
              <a:rPr lang="hr-HR" altLang="sr-Latn-RS" sz="2000" dirty="0">
                <a:sym typeface="Mathematica1" pitchFamily="2" charset="2"/>
              </a:rPr>
              <a:t>mod n)</a:t>
            </a:r>
            <a:endParaRPr lang="en-GB" sz="2000" dirty="0">
              <a:latin typeface="Comic Sans MS" pitchFamily="66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None/>
            </a:pPr>
            <a:endParaRPr lang="hr-HR" altLang="sr-Latn-RS" sz="1800" dirty="0" smtClean="0"/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None/>
            </a:pPr>
            <a:endParaRPr lang="fr-CH" altLang="sr-Latn-R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63E2F7D9-1A6C-4216-B7D6-0F372CF5118A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26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Textbook </a:t>
            </a:r>
            <a:r>
              <a:rPr lang="fr-CH" altLang="sr-Latn-RS" dirty="0" smtClean="0"/>
              <a:t>RSA</a:t>
            </a:r>
            <a:r>
              <a:rPr lang="hr-HR" altLang="sr-Latn-RS" dirty="0" smtClean="0"/>
              <a:t>-based digital signature</a:t>
            </a:r>
            <a:endParaRPr lang="en-GB" altLang="sr-Latn-RS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2000" dirty="0" smtClean="0">
                <a:solidFill>
                  <a:srgbClr val="C00000"/>
                </a:solidFill>
              </a:rPr>
              <a:t>Digitalan</a:t>
            </a:r>
            <a:r>
              <a:rPr lang="fr-CH" altLang="sr-Latn-RS" sz="2000" dirty="0" smtClean="0">
                <a:solidFill>
                  <a:srgbClr val="C00000"/>
                </a:solidFill>
              </a:rPr>
              <a:t> </a:t>
            </a:r>
            <a:r>
              <a:rPr lang="fr-CH" altLang="sr-Latn-RS" sz="2000" dirty="0" err="1" smtClean="0">
                <a:solidFill>
                  <a:srgbClr val="C00000"/>
                </a:solidFill>
              </a:rPr>
              <a:t>potpis</a:t>
            </a:r>
            <a:r>
              <a:rPr lang="fr-CH" altLang="sr-Latn-RS" sz="2000" dirty="0" smtClean="0">
                <a:solidFill>
                  <a:srgbClr val="C00000"/>
                </a:solidFill>
              </a:rPr>
              <a:t> </a:t>
            </a:r>
            <a:endParaRPr lang="hr-HR" altLang="sr-Latn-RS" sz="2000" dirty="0"/>
          </a:p>
          <a:p>
            <a:pPr lvl="1" eaLnBrk="1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1600" dirty="0"/>
              <a:t>M &lt; n</a:t>
            </a:r>
            <a:r>
              <a:rPr lang="hr-HR" altLang="sr-Latn-RS" sz="1600" dirty="0"/>
              <a:t>,  javni kljuc </a:t>
            </a:r>
            <a:r>
              <a:rPr lang="fr-CH" altLang="sr-Latn-RS" sz="1600" dirty="0"/>
              <a:t>PU = {e, n}</a:t>
            </a:r>
            <a:r>
              <a:rPr lang="hr-HR" altLang="sr-Latn-RS" sz="1600" dirty="0"/>
              <a:t>, privatni kljuc </a:t>
            </a:r>
            <a:r>
              <a:rPr lang="fr-CH" altLang="sr-Latn-RS" sz="1600" dirty="0"/>
              <a:t>PR = {d, n</a:t>
            </a:r>
            <a:r>
              <a:rPr lang="fr-CH" altLang="sr-Latn-RS" sz="1600" dirty="0" smtClean="0"/>
              <a:t>}</a:t>
            </a:r>
          </a:p>
          <a:p>
            <a:pPr lvl="1" eaLnBrk="1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1600" dirty="0" err="1" smtClean="0"/>
              <a:t>Entitet</a:t>
            </a:r>
            <a:r>
              <a:rPr lang="fr-CH" altLang="sr-Latn-RS" sz="1600" dirty="0" smtClean="0"/>
              <a:t> A </a:t>
            </a:r>
            <a:r>
              <a:rPr lang="fr-CH" altLang="sr-Latn-RS" sz="1600" dirty="0" err="1" smtClean="0">
                <a:solidFill>
                  <a:srgbClr val="C00000"/>
                </a:solidFill>
              </a:rPr>
              <a:t>potpi</a:t>
            </a:r>
            <a:r>
              <a:rPr lang="hr-HR" altLang="sr-Latn-RS" sz="1600" dirty="0" smtClean="0">
                <a:solidFill>
                  <a:srgbClr val="C00000"/>
                </a:solidFill>
              </a:rPr>
              <a:t>š</a:t>
            </a:r>
            <a:r>
              <a:rPr lang="fr-CH" altLang="sr-Latn-RS" sz="1600" dirty="0" smtClean="0">
                <a:solidFill>
                  <a:srgbClr val="C00000"/>
                </a:solidFill>
              </a:rPr>
              <a:t>e</a:t>
            </a:r>
            <a:r>
              <a:rPr lang="fr-CH" altLang="sr-Latn-RS" sz="1600" dirty="0" smtClean="0"/>
              <a:t> M </a:t>
            </a:r>
            <a:r>
              <a:rPr lang="fr-CH" altLang="sr-Latn-RS" sz="1600" dirty="0" err="1" smtClean="0"/>
              <a:t>svojim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privatnim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kljucem</a:t>
            </a:r>
            <a:r>
              <a:rPr lang="fr-CH" altLang="sr-Latn-RS" sz="1600" dirty="0" smtClean="0"/>
              <a:t> </a:t>
            </a:r>
            <a:r>
              <a:rPr lang="hr-HR" altLang="sr-Latn-RS" sz="1600" dirty="0" smtClean="0"/>
              <a:t>PR=</a:t>
            </a:r>
            <a:r>
              <a:rPr lang="fr-CH" altLang="sr-Latn-RS" sz="1600" dirty="0" smtClean="0"/>
              <a:t>{d,</a:t>
            </a:r>
            <a:r>
              <a:rPr lang="hr-HR" altLang="sr-Latn-RS" sz="1600" dirty="0" smtClean="0"/>
              <a:t> </a:t>
            </a:r>
            <a:r>
              <a:rPr lang="fr-CH" altLang="sr-Latn-RS" sz="1600" dirty="0" smtClean="0"/>
              <a:t>n}:</a:t>
            </a:r>
            <a:r>
              <a:rPr lang="hr-HR" altLang="sr-Latn-RS" sz="1600" dirty="0" smtClean="0"/>
              <a:t> </a:t>
            </a:r>
            <a:r>
              <a:rPr lang="el-GR" altLang="sr-Latn-RS" sz="1600" dirty="0" smtClean="0">
                <a:solidFill>
                  <a:srgbClr val="C00000"/>
                </a:solidFill>
                <a:sym typeface="Mathematica1" pitchFamily="2" charset="2"/>
              </a:rPr>
              <a:t>Σ</a:t>
            </a:r>
            <a:r>
              <a:rPr lang="hr-HR" altLang="sr-Latn-RS" sz="1600" dirty="0" smtClean="0">
                <a:solidFill>
                  <a:srgbClr val="C00000"/>
                </a:solidFill>
                <a:ea typeface="Cambria Math" panose="02040503050406030204" pitchFamily="18" charset="0"/>
                <a:sym typeface="Mathematica1" pitchFamily="2" charset="2"/>
              </a:rPr>
              <a:t> </a:t>
            </a:r>
            <a:r>
              <a:rPr lang="en-GB" altLang="sr-Latn-RS" sz="1600" dirty="0" smtClean="0">
                <a:solidFill>
                  <a:srgbClr val="C00000"/>
                </a:solidFill>
                <a:sym typeface="SymbolPS" pitchFamily="18" charset="2"/>
              </a:rPr>
              <a:t> </a:t>
            </a:r>
            <a:r>
              <a:rPr lang="hr-HR" altLang="sr-Latn-RS" sz="1600" dirty="0" smtClean="0">
                <a:solidFill>
                  <a:srgbClr val="C00000"/>
                </a:solidFill>
                <a:sym typeface="Mathematica1" pitchFamily="2" charset="2"/>
              </a:rPr>
              <a:t>M</a:t>
            </a:r>
            <a:r>
              <a:rPr lang="hr-HR" altLang="sr-Latn-RS" sz="1600" baseline="30000" dirty="0" smtClean="0">
                <a:solidFill>
                  <a:srgbClr val="C00000"/>
                </a:solidFill>
                <a:sym typeface="Mathematica1" pitchFamily="2" charset="2"/>
              </a:rPr>
              <a:t>d</a:t>
            </a:r>
            <a:r>
              <a:rPr lang="hr-HR" altLang="sr-Latn-RS" sz="1600" dirty="0" smtClean="0">
                <a:solidFill>
                  <a:srgbClr val="C00000"/>
                </a:solidFill>
                <a:sym typeface="Mathematica1" pitchFamily="2" charset="2"/>
              </a:rPr>
              <a:t> (mod n)</a:t>
            </a:r>
            <a:endParaRPr lang="fr-CH" altLang="sr-Latn-RS" sz="1600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1600" dirty="0" err="1" smtClean="0"/>
              <a:t>Entitet</a:t>
            </a:r>
            <a:r>
              <a:rPr lang="fr-CH" altLang="sr-Latn-RS" sz="1600" dirty="0" smtClean="0"/>
              <a:t> B prima (M, </a:t>
            </a:r>
            <a:r>
              <a:rPr lang="el-GR" altLang="sr-Latn-RS" sz="1600" dirty="0">
                <a:sym typeface="Mathematica1" pitchFamily="2" charset="2"/>
              </a:rPr>
              <a:t>Σ</a:t>
            </a:r>
            <a:r>
              <a:rPr lang="fr-CH" altLang="sr-Latn-RS" sz="1600" dirty="0" smtClean="0"/>
              <a:t>) te </a:t>
            </a:r>
            <a:r>
              <a:rPr lang="fr-CH" altLang="sr-Latn-RS" sz="1600" dirty="0" err="1" smtClean="0"/>
              <a:t>provjerava</a:t>
            </a:r>
            <a:r>
              <a:rPr lang="fr-CH" altLang="sr-Latn-RS" sz="1600" dirty="0" smtClean="0"/>
              <a:t> je</a:t>
            </a:r>
            <a:r>
              <a:rPr lang="hr-HR" altLang="sr-Latn-RS" sz="1600" dirty="0" smtClean="0"/>
              <a:t> li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zadovoljeno</a:t>
            </a:r>
            <a:r>
              <a:rPr lang="fr-CH" altLang="sr-Latn-RS" sz="1600" dirty="0" smtClean="0"/>
              <a:t>:</a:t>
            </a:r>
            <a:r>
              <a:rPr lang="hr-HR" altLang="sr-Latn-RS" sz="1600" dirty="0" smtClean="0"/>
              <a:t> </a:t>
            </a:r>
            <a:r>
              <a:rPr lang="hr-HR" altLang="sr-Latn-RS" sz="1600" dirty="0" smtClean="0">
                <a:sym typeface="Mathematica1" pitchFamily="2" charset="2"/>
              </a:rPr>
              <a:t>M</a:t>
            </a:r>
            <a:r>
              <a:rPr lang="hr-HR" altLang="sr-Latn-RS" sz="1600" dirty="0" smtClean="0">
                <a:ea typeface="Cambria Math" panose="02040503050406030204" pitchFamily="18" charset="0"/>
                <a:sym typeface="Mathematica1" pitchFamily="2" charset="2"/>
              </a:rPr>
              <a:t> </a:t>
            </a:r>
            <a:r>
              <a:rPr lang="en-GB" altLang="sr-Latn-RS" sz="1600" dirty="0">
                <a:sym typeface="SymbolPS" pitchFamily="18" charset="2"/>
              </a:rPr>
              <a:t> </a:t>
            </a:r>
            <a:r>
              <a:rPr lang="el-GR" altLang="sr-Latn-RS" sz="1600" dirty="0" smtClean="0">
                <a:sym typeface="Mathematica1" pitchFamily="2" charset="2"/>
              </a:rPr>
              <a:t>Σ</a:t>
            </a:r>
            <a:r>
              <a:rPr lang="hr-HR" altLang="sr-Latn-RS" sz="1600" baseline="30000" dirty="0" smtClean="0">
                <a:sym typeface="Mathematica1" pitchFamily="2" charset="2"/>
              </a:rPr>
              <a:t>e</a:t>
            </a:r>
            <a:r>
              <a:rPr lang="hr-HR" altLang="sr-Latn-RS" sz="1600" dirty="0" smtClean="0">
                <a:sym typeface="Mathematica1" pitchFamily="2" charset="2"/>
              </a:rPr>
              <a:t> </a:t>
            </a:r>
            <a:r>
              <a:rPr lang="hr-HR" altLang="sr-Latn-RS" sz="1600" dirty="0">
                <a:sym typeface="Mathematica1" pitchFamily="2" charset="2"/>
              </a:rPr>
              <a:t>(mod n</a:t>
            </a:r>
            <a:r>
              <a:rPr lang="hr-HR" altLang="sr-Latn-RS" sz="1600" dirty="0" smtClean="0">
                <a:sym typeface="Mathematica1" pitchFamily="2" charset="2"/>
              </a:rPr>
              <a:t>)?</a:t>
            </a:r>
            <a:endParaRPr lang="hr-HR" altLang="sr-Latn-RS" sz="1600" dirty="0" smtClean="0"/>
          </a:p>
          <a:p>
            <a:pPr lvl="1" eaLnBrk="1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600" i="1" dirty="0" smtClean="0"/>
              <a:t>Ciphertext</a:t>
            </a:r>
            <a:r>
              <a:rPr lang="hr-HR" altLang="sr-Latn-RS" sz="1600" dirty="0" smtClean="0"/>
              <a:t> </a:t>
            </a:r>
            <a:r>
              <a:rPr lang="el-GR" altLang="sr-Latn-RS" sz="1600" dirty="0">
                <a:sym typeface="Mathematica1" pitchFamily="2" charset="2"/>
              </a:rPr>
              <a:t>Σ</a:t>
            </a:r>
            <a:r>
              <a:rPr lang="hr-HR" altLang="sr-Latn-RS" sz="1600" dirty="0" smtClean="0"/>
              <a:t> predstavlja digitalni potpis poruke M</a:t>
            </a:r>
          </a:p>
          <a:p>
            <a:pPr lvl="1" eaLnBrk="1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600" dirty="0" smtClean="0"/>
              <a:t>Entitet B koristi javni kljuc PU={e, n} entiteta A za provjeru potpisa </a:t>
            </a:r>
            <a:r>
              <a:rPr lang="el-GR" altLang="sr-Latn-RS" sz="1600" dirty="0">
                <a:sym typeface="Mathematica1" pitchFamily="2" charset="2"/>
              </a:rPr>
              <a:t>Σ</a:t>
            </a:r>
            <a:endParaRPr lang="fr-CH" altLang="sr-Latn-RS" sz="1600" dirty="0" smtClean="0"/>
          </a:p>
        </p:txBody>
      </p:sp>
    </p:spTree>
    <p:extLst>
      <p:ext uri="{BB962C8B-B14F-4D97-AF65-F5344CB8AC3E}">
        <p14:creationId xmlns:p14="http://schemas.microsoft.com/office/powerpoint/2010/main" val="37260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677A2290-8AE9-442D-93D5-7BF89BA78A23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27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smtClean="0"/>
              <a:t>RSA: Toy Example</a:t>
            </a:r>
            <a:endParaRPr lang="en-GB" altLang="sr-Latn-RS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410200"/>
          </a:xfrm>
        </p:spPr>
        <p:txBody>
          <a:bodyPr/>
          <a:lstStyle/>
          <a:p>
            <a:pPr eaLnBrk="1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FontTx/>
              <a:buAutoNum type="arabicPeriod"/>
            </a:pPr>
            <a:r>
              <a:rPr lang="fr-CH" altLang="sr-Latn-RS" sz="1800" dirty="0" smtClean="0"/>
              <a:t>p = 17 i q = 11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FontTx/>
              <a:buAutoNum type="arabicPeriod"/>
            </a:pPr>
            <a:r>
              <a:rPr lang="fr-CH" altLang="sr-Latn-RS" sz="1800" dirty="0" smtClean="0"/>
              <a:t>n = p</a:t>
            </a:r>
            <a:r>
              <a:rPr lang="hr-HR" altLang="sr-Latn-RS" sz="1800" dirty="0" smtClean="0"/>
              <a:t> ∙ </a:t>
            </a:r>
            <a:r>
              <a:rPr lang="fr-CH" altLang="sr-Latn-RS" sz="1800" dirty="0" smtClean="0"/>
              <a:t>q = 17 </a:t>
            </a:r>
            <a:r>
              <a:rPr lang="hr-HR" altLang="sr-Latn-RS" sz="1800" dirty="0"/>
              <a:t>∙</a:t>
            </a:r>
            <a:r>
              <a:rPr lang="fr-CH" altLang="sr-Latn-RS" sz="1800" dirty="0" smtClean="0"/>
              <a:t> 11 = 187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FontTx/>
              <a:buAutoNum type="arabicPeriod"/>
            </a:pPr>
            <a:r>
              <a:rPr lang="el-GR" altLang="sr-Latn-RS" sz="1800" dirty="0"/>
              <a:t>Φ(</a:t>
            </a:r>
            <a:r>
              <a:rPr lang="hr-HR" altLang="sr-Latn-RS" sz="1800" dirty="0"/>
              <a:t>n) </a:t>
            </a:r>
            <a:r>
              <a:rPr lang="hr-HR" altLang="sr-Latn-RS" sz="1800" dirty="0" smtClean="0"/>
              <a:t>= </a:t>
            </a:r>
            <a:r>
              <a:rPr lang="el-GR" altLang="sr-Latn-RS" sz="1800" dirty="0" smtClean="0"/>
              <a:t>Φ(</a:t>
            </a:r>
            <a:r>
              <a:rPr lang="hr-HR" altLang="sr-Latn-RS" sz="1800" dirty="0" smtClean="0"/>
              <a:t>187)</a:t>
            </a:r>
            <a:r>
              <a:rPr lang="en-GB" altLang="sr-Latn-RS" sz="1800" dirty="0" smtClean="0"/>
              <a:t> = </a:t>
            </a:r>
            <a:r>
              <a:rPr lang="hr-HR" altLang="sr-Latn-RS" sz="1800" dirty="0" smtClean="0"/>
              <a:t>(p - 1</a:t>
            </a:r>
            <a:r>
              <a:rPr lang="hr-HR" altLang="sr-Latn-RS" sz="1800" dirty="0"/>
              <a:t>) ∙ </a:t>
            </a:r>
            <a:r>
              <a:rPr lang="hr-HR" altLang="sr-Latn-RS" sz="1800" dirty="0" smtClean="0"/>
              <a:t>(q - 1) = </a:t>
            </a:r>
            <a:r>
              <a:rPr lang="en-GB" altLang="sr-Latn-RS" sz="1800" dirty="0" smtClean="0"/>
              <a:t>16 </a:t>
            </a:r>
            <a:r>
              <a:rPr lang="hr-HR" altLang="sr-Latn-RS" sz="1800" dirty="0"/>
              <a:t>∙</a:t>
            </a:r>
            <a:r>
              <a:rPr lang="en-GB" altLang="sr-Latn-RS" sz="1800" dirty="0" smtClean="0"/>
              <a:t> 10 = 160</a:t>
            </a:r>
            <a:r>
              <a:rPr lang="hr-HR" altLang="sr-Latn-RS" sz="1800" dirty="0" smtClean="0"/>
              <a:t>  	          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FontTx/>
              <a:buAutoNum type="arabicPeriod"/>
            </a:pPr>
            <a:r>
              <a:rPr lang="en-GB" altLang="sr-Latn-RS" sz="1800" dirty="0" err="1" smtClean="0"/>
              <a:t>Odaberi</a:t>
            </a:r>
            <a:r>
              <a:rPr lang="en-GB" altLang="sr-Latn-RS" sz="1800" dirty="0" smtClean="0"/>
              <a:t> e &lt;</a:t>
            </a:r>
            <a:r>
              <a:rPr lang="hr-HR" altLang="sr-Latn-RS" sz="1800" dirty="0" smtClean="0"/>
              <a:t> </a:t>
            </a:r>
            <a:r>
              <a:rPr lang="el-GR" altLang="sr-Latn-RS" sz="1800" dirty="0"/>
              <a:t>Φ(</a:t>
            </a:r>
            <a:r>
              <a:rPr lang="hr-HR" altLang="sr-Latn-RS" sz="1800" dirty="0"/>
              <a:t>n</a:t>
            </a:r>
            <a:r>
              <a:rPr lang="hr-HR" altLang="sr-Latn-RS" sz="1800" dirty="0" smtClean="0"/>
              <a:t>)</a:t>
            </a:r>
            <a:r>
              <a:rPr lang="en-GB" altLang="sr-Latn-RS" sz="1800" dirty="0" smtClean="0"/>
              <a:t>, </a:t>
            </a:r>
            <a:r>
              <a:rPr lang="en-GB" altLang="sr-Latn-RS" sz="1800" dirty="0" err="1" smtClean="0"/>
              <a:t>tako</a:t>
            </a:r>
            <a:r>
              <a:rPr lang="en-GB" altLang="sr-Latn-RS" sz="1800" dirty="0" smtClean="0"/>
              <a:t> da je </a:t>
            </a:r>
            <a:r>
              <a:rPr lang="hr-HR" altLang="sr-Latn-RS" sz="1800" dirty="0" smtClean="0"/>
              <a:t>gcd(</a:t>
            </a:r>
            <a:r>
              <a:rPr lang="en-GB" altLang="sr-Latn-RS" sz="1800" dirty="0" smtClean="0"/>
              <a:t>e</a:t>
            </a:r>
            <a:r>
              <a:rPr lang="hr-HR" altLang="sr-Latn-RS" sz="1800" dirty="0" smtClean="0"/>
              <a:t>,</a:t>
            </a:r>
            <a:r>
              <a:rPr lang="el-GR" altLang="sr-Latn-RS" sz="1800" dirty="0"/>
              <a:t> Φ(</a:t>
            </a:r>
            <a:r>
              <a:rPr lang="hr-HR" altLang="sr-Latn-RS" sz="1800" dirty="0"/>
              <a:t>n</a:t>
            </a:r>
            <a:r>
              <a:rPr lang="hr-HR" altLang="sr-Latn-RS" sz="1800" dirty="0" smtClean="0"/>
              <a:t>)) = 1: </a:t>
            </a:r>
            <a:r>
              <a:rPr lang="en-GB" altLang="sr-Latn-RS" sz="1800" dirty="0" smtClean="0">
                <a:solidFill>
                  <a:srgbClr val="339966"/>
                </a:solidFill>
              </a:rPr>
              <a:t>e = 7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FontTx/>
              <a:buAutoNum type="arabicPeriod"/>
            </a:pPr>
            <a:r>
              <a:rPr lang="fr-CH" altLang="sr-Latn-RS" sz="1800" dirty="0" err="1" smtClean="0"/>
              <a:t>Odredi</a:t>
            </a:r>
            <a:r>
              <a:rPr lang="fr-CH" altLang="sr-Latn-RS" sz="1800" dirty="0" smtClean="0"/>
              <a:t> d &lt; 160, </a:t>
            </a:r>
            <a:r>
              <a:rPr lang="fr-CH" altLang="sr-Latn-RS" sz="1800" dirty="0" err="1" smtClean="0"/>
              <a:t>tako</a:t>
            </a:r>
            <a:r>
              <a:rPr lang="fr-CH" altLang="sr-Latn-RS" sz="1800" dirty="0" smtClean="0"/>
              <a:t> da</a:t>
            </a:r>
            <a:r>
              <a:rPr lang="hr-HR" altLang="sr-Latn-RS" sz="1800" dirty="0" smtClean="0"/>
              <a:t> vrijedi </a:t>
            </a:r>
            <a:r>
              <a:rPr lang="hr-HR" altLang="sr-Latn-RS" sz="1800" dirty="0" smtClean="0">
                <a:sym typeface="Mathematica1" pitchFamily="2" charset="2"/>
              </a:rPr>
              <a:t>e</a:t>
            </a:r>
            <a:r>
              <a:rPr lang="hr-HR" altLang="sr-Latn-RS" sz="1800" dirty="0"/>
              <a:t> ∙ </a:t>
            </a:r>
            <a:r>
              <a:rPr lang="hr-HR" altLang="sr-Latn-RS" sz="1800" dirty="0" smtClean="0">
                <a:sym typeface="Mathematica1" pitchFamily="2" charset="2"/>
              </a:rPr>
              <a:t>d</a:t>
            </a:r>
            <a:r>
              <a:rPr lang="hr-HR" altLang="sr-Latn-RS" sz="1800" dirty="0" smtClean="0">
                <a:ea typeface="Cambria Math" panose="02040503050406030204" pitchFamily="18" charset="0"/>
                <a:sym typeface="Mathematica1" pitchFamily="2" charset="2"/>
              </a:rPr>
              <a:t> </a:t>
            </a:r>
            <a:r>
              <a:rPr lang="en-GB" altLang="sr-Latn-RS" sz="1800" dirty="0">
                <a:sym typeface="SymbolPS" pitchFamily="18" charset="2"/>
              </a:rPr>
              <a:t> </a:t>
            </a:r>
            <a:r>
              <a:rPr lang="hr-HR" altLang="sr-Latn-RS" sz="1800" dirty="0">
                <a:sym typeface="Mathematica1" pitchFamily="2" charset="2"/>
              </a:rPr>
              <a:t>1 (mod </a:t>
            </a:r>
            <a:r>
              <a:rPr lang="el-GR" altLang="sr-Latn-RS" sz="1800" dirty="0"/>
              <a:t>Φ(</a:t>
            </a:r>
            <a:r>
              <a:rPr lang="hr-HR" altLang="sr-Latn-RS" sz="1800" dirty="0"/>
              <a:t>n)</a:t>
            </a:r>
            <a:r>
              <a:rPr lang="hr-HR" altLang="sr-Latn-RS" sz="1800" dirty="0" smtClean="0">
                <a:sym typeface="Mathematica1" pitchFamily="2" charset="2"/>
              </a:rPr>
              <a:t>):</a:t>
            </a:r>
            <a:r>
              <a:rPr lang="fr-CH" altLang="sr-Latn-RS" sz="1800" dirty="0" smtClean="0"/>
              <a:t> 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d = 23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FontTx/>
              <a:buAutoNum type="arabicPeriod"/>
            </a:pPr>
            <a:r>
              <a:rPr lang="fr-CH" altLang="sr-Latn-RS" sz="1800" dirty="0" smtClean="0"/>
              <a:t>PU = {</a:t>
            </a:r>
            <a:r>
              <a:rPr lang="fr-CH" altLang="sr-Latn-RS" sz="1800" dirty="0" smtClean="0">
                <a:solidFill>
                  <a:srgbClr val="339966"/>
                </a:solidFill>
              </a:rPr>
              <a:t>7</a:t>
            </a:r>
            <a:r>
              <a:rPr lang="fr-CH" altLang="sr-Latn-RS" sz="1800" dirty="0" smtClean="0"/>
              <a:t>, 187} i PR = {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23</a:t>
            </a:r>
            <a:r>
              <a:rPr lang="fr-CH" altLang="sr-Latn-RS" sz="1800" dirty="0" smtClean="0"/>
              <a:t>, 187}</a:t>
            </a:r>
            <a:endParaRPr lang="en-GB" altLang="sr-Latn-RS" sz="18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746125" y="4038600"/>
            <a:ext cx="7712075" cy="2045732"/>
            <a:chOff x="746125" y="4038600"/>
            <a:chExt cx="7712075" cy="2045732"/>
          </a:xfrm>
        </p:grpSpPr>
        <p:sp>
          <p:nvSpPr>
            <p:cNvPr id="6150" name="Text Box 4"/>
            <p:cNvSpPr txBox="1">
              <a:spLocks noChangeArrowheads="1"/>
            </p:cNvSpPr>
            <p:nvPr/>
          </p:nvSpPr>
          <p:spPr bwMode="auto">
            <a:xfrm>
              <a:off x="2098675" y="4425950"/>
              <a:ext cx="1727200" cy="83185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CH" altLang="sr-Latn-RS" sz="1600" dirty="0">
                  <a:latin typeface="Comic Sans MS" panose="030F0702030302020204" pitchFamily="66" charset="0"/>
                </a:rPr>
                <a:t>88</a:t>
              </a:r>
              <a:r>
                <a:rPr lang="fr-CH" altLang="sr-Latn-RS" sz="2000" baseline="30000" dirty="0">
                  <a:solidFill>
                    <a:srgbClr val="339966"/>
                  </a:solidFill>
                  <a:latin typeface="Comic Sans MS" panose="030F0702030302020204" pitchFamily="66" charset="0"/>
                </a:rPr>
                <a:t>7</a:t>
              </a:r>
              <a:r>
                <a:rPr lang="fr-CH" altLang="sr-Latn-RS" sz="1600" dirty="0">
                  <a:latin typeface="Comic Sans MS" panose="030F0702030302020204" pitchFamily="66" charset="0"/>
                </a:rPr>
                <a:t> </a:t>
              </a:r>
              <a:r>
                <a:rPr lang="fr-CH" altLang="sr-Latn-RS" sz="1600" dirty="0" err="1">
                  <a:latin typeface="Comic Sans MS" panose="030F0702030302020204" pitchFamily="66" charset="0"/>
                </a:rPr>
                <a:t>mod</a:t>
              </a:r>
              <a:r>
                <a:rPr lang="fr-CH" altLang="sr-Latn-RS" sz="1600" dirty="0">
                  <a:latin typeface="Comic Sans MS" panose="030F0702030302020204" pitchFamily="66" charset="0"/>
                </a:rPr>
                <a:t>  187</a:t>
              </a:r>
              <a:endParaRPr lang="en-GB" altLang="sr-Latn-R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6151" name="Line 5"/>
            <p:cNvSpPr>
              <a:spLocks noChangeShapeType="1"/>
            </p:cNvSpPr>
            <p:nvPr/>
          </p:nvSpPr>
          <p:spPr bwMode="auto">
            <a:xfrm>
              <a:off x="1436688" y="4833938"/>
              <a:ext cx="6492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152" name="Line 6"/>
            <p:cNvSpPr>
              <a:spLocks noChangeShapeType="1"/>
            </p:cNvSpPr>
            <p:nvPr/>
          </p:nvSpPr>
          <p:spPr bwMode="auto">
            <a:xfrm>
              <a:off x="3827463" y="4829175"/>
              <a:ext cx="1535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153" name="Rectangle 7"/>
            <p:cNvSpPr>
              <a:spLocks noChangeArrowheads="1"/>
            </p:cNvSpPr>
            <p:nvPr/>
          </p:nvSpPr>
          <p:spPr bwMode="auto">
            <a:xfrm>
              <a:off x="746125" y="4435475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CH" altLang="sr-Latn-RS" sz="1600">
                  <a:latin typeface="Comic Sans MS" panose="030F0702030302020204" pitchFamily="66" charset="0"/>
                </a:rPr>
                <a:t>plaintext</a:t>
              </a:r>
            </a:p>
            <a:p>
              <a:pPr algn="ctr" eaLnBrk="1" hangingPunct="1"/>
              <a:r>
                <a:rPr lang="fr-CH" altLang="sr-Latn-RS" sz="1600">
                  <a:latin typeface="Comic Sans MS" panose="030F0702030302020204" pitchFamily="66" charset="0"/>
                </a:rPr>
                <a:t>88</a:t>
              </a:r>
              <a:endParaRPr lang="en-GB" altLang="sr-Latn-RS" sz="1600">
                <a:latin typeface="Comic Sans MS" panose="030F0702030302020204" pitchFamily="66" charset="0"/>
              </a:endParaRPr>
            </a:p>
          </p:txBody>
        </p:sp>
        <p:sp>
          <p:nvSpPr>
            <p:cNvPr id="6154" name="Rectangle 8"/>
            <p:cNvSpPr>
              <a:spLocks noChangeArrowheads="1"/>
            </p:cNvSpPr>
            <p:nvPr/>
          </p:nvSpPr>
          <p:spPr bwMode="auto">
            <a:xfrm>
              <a:off x="3910013" y="4270375"/>
              <a:ext cx="12636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CH" altLang="sr-Latn-RS" sz="1600">
                  <a:latin typeface="Comic Sans MS" panose="030F0702030302020204" pitchFamily="66" charset="0"/>
                </a:rPr>
                <a:t>ciphertext </a:t>
              </a:r>
            </a:p>
            <a:p>
              <a:pPr algn="ctr" eaLnBrk="1" hangingPunct="1"/>
              <a:r>
                <a:rPr lang="fr-CH" altLang="sr-Latn-RS" sz="1600">
                  <a:latin typeface="Comic Sans MS" panose="030F0702030302020204" pitchFamily="66" charset="0"/>
                </a:rPr>
                <a:t>11</a:t>
              </a:r>
              <a:endParaRPr lang="en-GB" altLang="sr-Latn-RS" sz="1800" baseline="-25000">
                <a:latin typeface="Comic Sans MS" panose="030F0702030302020204" pitchFamily="66" charset="0"/>
              </a:endParaRPr>
            </a:p>
          </p:txBody>
        </p:sp>
        <p:sp>
          <p:nvSpPr>
            <p:cNvPr id="6155" name="Text Box 9"/>
            <p:cNvSpPr txBox="1">
              <a:spLocks noChangeArrowheads="1"/>
            </p:cNvSpPr>
            <p:nvPr/>
          </p:nvSpPr>
          <p:spPr bwMode="auto">
            <a:xfrm>
              <a:off x="5362575" y="4425950"/>
              <a:ext cx="1727200" cy="83185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CH" altLang="sr-Latn-RS" sz="1600" dirty="0">
                  <a:latin typeface="Comic Sans MS" panose="030F0702030302020204" pitchFamily="66" charset="0"/>
                </a:rPr>
                <a:t>11</a:t>
              </a:r>
              <a:r>
                <a:rPr lang="fr-CH" altLang="sr-Latn-RS" sz="2000" baseline="30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23</a:t>
              </a:r>
              <a:r>
                <a:rPr lang="fr-CH" altLang="sr-Latn-RS" sz="1600" dirty="0">
                  <a:latin typeface="Comic Sans MS" panose="030F0702030302020204" pitchFamily="66" charset="0"/>
                </a:rPr>
                <a:t> </a:t>
              </a:r>
              <a:r>
                <a:rPr lang="fr-CH" altLang="sr-Latn-RS" sz="1600" dirty="0" err="1">
                  <a:latin typeface="Comic Sans MS" panose="030F0702030302020204" pitchFamily="66" charset="0"/>
                </a:rPr>
                <a:t>mod</a:t>
              </a:r>
              <a:r>
                <a:rPr lang="fr-CH" altLang="sr-Latn-RS" sz="1600" dirty="0">
                  <a:latin typeface="Comic Sans MS" panose="030F0702030302020204" pitchFamily="66" charset="0"/>
                </a:rPr>
                <a:t>  187</a:t>
              </a:r>
              <a:endParaRPr lang="en-GB" altLang="sr-Latn-R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6156" name="Line 10"/>
            <p:cNvSpPr>
              <a:spLocks noChangeShapeType="1"/>
            </p:cNvSpPr>
            <p:nvPr/>
          </p:nvSpPr>
          <p:spPr bwMode="auto">
            <a:xfrm>
              <a:off x="7088188" y="4826000"/>
              <a:ext cx="6492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157" name="Rectangle 11"/>
            <p:cNvSpPr>
              <a:spLocks noChangeArrowheads="1"/>
            </p:cNvSpPr>
            <p:nvPr/>
          </p:nvSpPr>
          <p:spPr bwMode="auto">
            <a:xfrm>
              <a:off x="7419975" y="4432300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CH" altLang="sr-Latn-RS" sz="1600">
                  <a:latin typeface="Comic Sans MS" panose="030F0702030302020204" pitchFamily="66" charset="0"/>
                </a:rPr>
                <a:t>plaintext</a:t>
              </a:r>
            </a:p>
            <a:p>
              <a:pPr algn="ctr" eaLnBrk="1" hangingPunct="1"/>
              <a:r>
                <a:rPr lang="fr-CH" altLang="sr-Latn-RS" sz="1600">
                  <a:latin typeface="Comic Sans MS" panose="030F0702030302020204" pitchFamily="66" charset="0"/>
                </a:rPr>
                <a:t>88</a:t>
              </a:r>
              <a:endParaRPr lang="en-GB" altLang="sr-Latn-RS" sz="1600">
                <a:latin typeface="Comic Sans MS" panose="030F0702030302020204" pitchFamily="66" charset="0"/>
              </a:endParaRPr>
            </a:p>
          </p:txBody>
        </p:sp>
        <p:sp>
          <p:nvSpPr>
            <p:cNvPr id="6158" name="Rectangle 12"/>
            <p:cNvSpPr>
              <a:spLocks noChangeArrowheads="1"/>
            </p:cNvSpPr>
            <p:nvPr/>
          </p:nvSpPr>
          <p:spPr bwMode="auto">
            <a:xfrm>
              <a:off x="2352675" y="4038600"/>
              <a:ext cx="1260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CH" altLang="sr-Latn-RS" sz="1600" dirty="0" err="1">
                  <a:latin typeface="Comic Sans MS" panose="030F0702030302020204" pitchFamily="66" charset="0"/>
                </a:rPr>
                <a:t>Encryption</a:t>
              </a:r>
              <a:r>
                <a:rPr lang="fr-CH" altLang="sr-Latn-RS" sz="1600" dirty="0">
                  <a:latin typeface="Comic Sans MS" panose="030F0702030302020204" pitchFamily="66" charset="0"/>
                </a:rPr>
                <a:t> </a:t>
              </a:r>
              <a:endParaRPr lang="en-GB" altLang="sr-Latn-RS" sz="1800" baseline="-25000" dirty="0">
                <a:latin typeface="Comic Sans MS" panose="030F0702030302020204" pitchFamily="66" charset="0"/>
              </a:endParaRPr>
            </a:p>
          </p:txBody>
        </p:sp>
        <p:sp>
          <p:nvSpPr>
            <p:cNvPr id="6159" name="Rectangle 13"/>
            <p:cNvSpPr>
              <a:spLocks noChangeArrowheads="1"/>
            </p:cNvSpPr>
            <p:nvPr/>
          </p:nvSpPr>
          <p:spPr bwMode="auto">
            <a:xfrm>
              <a:off x="5611813" y="4038600"/>
              <a:ext cx="12239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CH" altLang="sr-Latn-RS" sz="1600" dirty="0" err="1">
                  <a:latin typeface="Comic Sans MS" panose="030F0702030302020204" pitchFamily="66" charset="0"/>
                </a:rPr>
                <a:t>Decryption</a:t>
              </a:r>
              <a:endParaRPr lang="en-GB" altLang="sr-Latn-RS" sz="1800" baseline="-25000" dirty="0">
                <a:latin typeface="Comic Sans MS" panose="030F0702030302020204" pitchFamily="66" charset="0"/>
              </a:endParaRPr>
            </a:p>
          </p:txBody>
        </p:sp>
        <p:sp>
          <p:nvSpPr>
            <p:cNvPr id="6162" name="Rectangle 16"/>
            <p:cNvSpPr>
              <a:spLocks noChangeArrowheads="1"/>
            </p:cNvSpPr>
            <p:nvPr/>
          </p:nvSpPr>
          <p:spPr bwMode="auto">
            <a:xfrm>
              <a:off x="1828800" y="5715000"/>
              <a:ext cx="12795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CH" altLang="sr-Latn-RS" sz="1800" dirty="0">
                  <a:latin typeface="Comic Sans MS" panose="030F0702030302020204" pitchFamily="66" charset="0"/>
                </a:rPr>
                <a:t>PU = </a:t>
              </a:r>
              <a:r>
                <a:rPr lang="fr-CH" altLang="sr-Latn-RS" sz="1800" dirty="0" smtClean="0">
                  <a:latin typeface="Comic Sans MS" panose="030F0702030302020204" pitchFamily="66" charset="0"/>
                </a:rPr>
                <a:t>{</a:t>
              </a:r>
              <a:r>
                <a:rPr lang="hr-HR" altLang="sr-Latn-RS" sz="1800" dirty="0" smtClean="0">
                  <a:solidFill>
                    <a:srgbClr val="339966"/>
                  </a:solidFill>
                  <a:latin typeface="Comic Sans MS" panose="030F0702030302020204" pitchFamily="66" charset="0"/>
                </a:rPr>
                <a:t>e</a:t>
              </a:r>
              <a:r>
                <a:rPr lang="fr-CH" altLang="sr-Latn-RS" sz="1800" dirty="0" smtClean="0">
                  <a:latin typeface="Comic Sans MS" panose="030F0702030302020204" pitchFamily="66" charset="0"/>
                </a:rPr>
                <a:t>, </a:t>
              </a:r>
              <a:r>
                <a:rPr lang="hr-HR" altLang="sr-Latn-RS" sz="1800" dirty="0" smtClean="0">
                  <a:latin typeface="Comic Sans MS" panose="030F0702030302020204" pitchFamily="66" charset="0"/>
                </a:rPr>
                <a:t>n</a:t>
              </a:r>
              <a:r>
                <a:rPr lang="fr-CH" altLang="sr-Latn-RS" sz="1800" dirty="0" smtClean="0">
                  <a:latin typeface="Comic Sans MS" panose="030F0702030302020204" pitchFamily="66" charset="0"/>
                </a:rPr>
                <a:t>}</a:t>
              </a:r>
              <a:endParaRPr lang="en-GB" altLang="sr-Latn-R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163" name="Line 17"/>
            <p:cNvSpPr>
              <a:spLocks noChangeShapeType="1"/>
            </p:cNvSpPr>
            <p:nvPr/>
          </p:nvSpPr>
          <p:spPr bwMode="auto">
            <a:xfrm flipH="1" flipV="1">
              <a:off x="2590799" y="4952998"/>
              <a:ext cx="20629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164" name="Line 18"/>
            <p:cNvSpPr>
              <a:spLocks noChangeShapeType="1"/>
            </p:cNvSpPr>
            <p:nvPr/>
          </p:nvSpPr>
          <p:spPr bwMode="auto">
            <a:xfrm flipV="1">
              <a:off x="2916228" y="5029200"/>
              <a:ext cx="436572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165" name="Rectangle 19"/>
            <p:cNvSpPr>
              <a:spLocks noChangeArrowheads="1"/>
            </p:cNvSpPr>
            <p:nvPr/>
          </p:nvSpPr>
          <p:spPr bwMode="auto">
            <a:xfrm>
              <a:off x="5638800" y="5715000"/>
              <a:ext cx="1263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CH" altLang="sr-Latn-RS" sz="1800" dirty="0">
                  <a:latin typeface="Comic Sans MS" panose="030F0702030302020204" pitchFamily="66" charset="0"/>
                </a:rPr>
                <a:t>PR = </a:t>
              </a:r>
              <a:r>
                <a:rPr lang="fr-CH" altLang="sr-Latn-RS" sz="1800" dirty="0" smtClean="0">
                  <a:latin typeface="Comic Sans MS" panose="030F0702030302020204" pitchFamily="66" charset="0"/>
                </a:rPr>
                <a:t>{</a:t>
              </a:r>
              <a:r>
                <a:rPr lang="hr-HR" altLang="sr-Latn-RS" sz="18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d</a:t>
              </a:r>
              <a:r>
                <a:rPr lang="fr-CH" altLang="sr-Latn-RS" sz="1800" dirty="0" smtClean="0">
                  <a:latin typeface="Comic Sans MS" panose="030F0702030302020204" pitchFamily="66" charset="0"/>
                </a:rPr>
                <a:t>, </a:t>
              </a:r>
              <a:r>
                <a:rPr lang="hr-HR" altLang="sr-Latn-RS" sz="1800" dirty="0" smtClean="0">
                  <a:latin typeface="Comic Sans MS" panose="030F0702030302020204" pitchFamily="66" charset="0"/>
                </a:rPr>
                <a:t>n</a:t>
              </a:r>
              <a:r>
                <a:rPr lang="fr-CH" altLang="sr-Latn-RS" sz="1800" dirty="0" smtClean="0">
                  <a:latin typeface="Comic Sans MS" panose="030F0702030302020204" pitchFamily="66" charset="0"/>
                </a:rPr>
                <a:t>}</a:t>
              </a:r>
              <a:endParaRPr lang="en-GB" altLang="sr-Latn-R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168" name="Line 22"/>
            <p:cNvSpPr>
              <a:spLocks noChangeShapeType="1"/>
            </p:cNvSpPr>
            <p:nvPr/>
          </p:nvSpPr>
          <p:spPr bwMode="auto">
            <a:xfrm flipH="1" flipV="1">
              <a:off x="5943600" y="4953000"/>
              <a:ext cx="381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169" name="Line 23"/>
            <p:cNvSpPr>
              <a:spLocks noChangeShapeType="1"/>
            </p:cNvSpPr>
            <p:nvPr/>
          </p:nvSpPr>
          <p:spPr bwMode="auto">
            <a:xfrm flipV="1">
              <a:off x="6656832" y="5029200"/>
              <a:ext cx="76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71502CDB-F9C6-46DE-8B23-602D26BAEBA0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28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smtClean="0"/>
              <a:t>Sigurnost RSA algoritma</a:t>
            </a:r>
            <a:endParaRPr lang="en-GB" altLang="sr-Latn-RS" sz="240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4864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</a:pPr>
            <a:r>
              <a:rPr lang="fr-CH" altLang="sr-Latn-RS" sz="2000" dirty="0" smtClean="0"/>
              <a:t>Ako </a:t>
            </a:r>
            <a:r>
              <a:rPr lang="fr-CH" altLang="sr-Latn-RS" sz="2000" dirty="0" err="1" smtClean="0"/>
              <a:t>napadac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moze</a:t>
            </a:r>
            <a:r>
              <a:rPr lang="hr-HR" altLang="sr-Latn-RS" sz="2000" dirty="0" smtClean="0"/>
              <a:t> </a:t>
            </a:r>
            <a:r>
              <a:rPr lang="fr-CH" altLang="sr-Latn-RS" sz="2000" dirty="0" err="1" smtClean="0"/>
              <a:t>rastaviti</a:t>
            </a:r>
            <a:r>
              <a:rPr lang="fr-CH" altLang="sr-Latn-RS" sz="2000" dirty="0" smtClean="0"/>
              <a:t> n na</a:t>
            </a:r>
            <a:r>
              <a:rPr lang="hr-HR" altLang="sr-Latn-RS" sz="2000" dirty="0" smtClean="0"/>
              <a:t> proste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faktore</a:t>
            </a:r>
            <a:r>
              <a:rPr lang="fr-CH" altLang="sr-Latn-RS" sz="2000" dirty="0" smtClean="0"/>
              <a:t> p i q</a:t>
            </a:r>
          </a:p>
          <a:p>
            <a:pPr lvl="1" eaLnBrk="1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</a:pPr>
            <a:r>
              <a:rPr lang="fr-CH" altLang="sr-Latn-RS" sz="1800" dirty="0" err="1" smtClean="0"/>
              <a:t>Moze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izracunati</a:t>
            </a:r>
            <a:r>
              <a:rPr lang="fr-CH" altLang="sr-Latn-RS" sz="1800" dirty="0" smtClean="0"/>
              <a:t> </a:t>
            </a:r>
            <a:r>
              <a:rPr lang="el-GR" altLang="sr-Latn-RS" sz="1800" dirty="0"/>
              <a:t>Φ(</a:t>
            </a:r>
            <a:r>
              <a:rPr lang="hr-HR" altLang="sr-Latn-RS" sz="1800" dirty="0"/>
              <a:t>n</a:t>
            </a:r>
            <a:r>
              <a:rPr lang="hr-HR" altLang="sr-Latn-RS" sz="1800" dirty="0" smtClean="0"/>
              <a:t>) </a:t>
            </a:r>
            <a:r>
              <a:rPr lang="en-GB" altLang="sr-Latn-RS" sz="1800" dirty="0" smtClean="0"/>
              <a:t>= (p-1)(q-1), </a:t>
            </a:r>
            <a:r>
              <a:rPr lang="en-GB" altLang="sr-Latn-RS" sz="1800" dirty="0" err="1" smtClean="0"/>
              <a:t>te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naci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privatni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kljuc</a:t>
            </a:r>
            <a:r>
              <a:rPr lang="en-GB" altLang="sr-Latn-RS" sz="1800" dirty="0" smtClean="0"/>
              <a:t> d</a:t>
            </a:r>
            <a:endParaRPr lang="hr-HR" altLang="sr-Latn-RS" sz="1800" dirty="0" smtClean="0"/>
          </a:p>
          <a:p>
            <a:pPr lvl="1" eaLnBrk="1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</a:pPr>
            <a:r>
              <a:rPr lang="hr-HR" altLang="sr-Latn-RS" sz="1800" dirty="0" smtClean="0"/>
              <a:t>Poznavajci </a:t>
            </a:r>
            <a:r>
              <a:rPr lang="el-GR" altLang="sr-Latn-RS" sz="1800" dirty="0"/>
              <a:t>Φ(</a:t>
            </a:r>
            <a:r>
              <a:rPr lang="hr-HR" altLang="sr-Latn-RS" sz="1800" dirty="0"/>
              <a:t>n</a:t>
            </a:r>
            <a:r>
              <a:rPr lang="hr-HR" altLang="sr-Latn-RS" sz="1800" dirty="0" smtClean="0"/>
              <a:t>) i javni kljuc e, napadac moze odrediti privatni </a:t>
            </a:r>
            <a:br>
              <a:rPr lang="hr-HR" altLang="sr-Latn-RS" sz="1800" dirty="0" smtClean="0"/>
            </a:br>
            <a:r>
              <a:rPr lang="hr-HR" altLang="sr-Latn-RS" sz="1800" dirty="0" smtClean="0"/>
              <a:t>kljuc </a:t>
            </a:r>
            <a:r>
              <a:rPr lang="hr-HR" altLang="sr-Latn-RS" sz="1800" dirty="0" smtClean="0">
                <a:sym typeface="Mathematica1" pitchFamily="2" charset="2"/>
              </a:rPr>
              <a:t>d</a:t>
            </a:r>
            <a:r>
              <a:rPr lang="hr-HR" altLang="sr-Latn-RS" sz="1800" dirty="0" smtClean="0">
                <a:ea typeface="Cambria Math" panose="02040503050406030204" pitchFamily="18" charset="0"/>
                <a:sym typeface="Mathematica1" pitchFamily="2" charset="2"/>
              </a:rPr>
              <a:t> </a:t>
            </a:r>
            <a:r>
              <a:rPr lang="en-GB" altLang="sr-Latn-RS" sz="1800" dirty="0" smtClean="0">
                <a:sym typeface="SymbolPS" pitchFamily="18" charset="2"/>
              </a:rPr>
              <a:t></a:t>
            </a:r>
            <a:r>
              <a:rPr lang="hr-HR" altLang="sr-Latn-RS" sz="1800" dirty="0" smtClean="0">
                <a:sym typeface="SymbolPS" pitchFamily="18" charset="2"/>
              </a:rPr>
              <a:t> e</a:t>
            </a:r>
            <a:r>
              <a:rPr lang="hr-HR" altLang="sr-Latn-RS" sz="1800" baseline="30000" dirty="0" smtClean="0">
                <a:sym typeface="SymbolPS" pitchFamily="18" charset="2"/>
              </a:rPr>
              <a:t>-1</a:t>
            </a:r>
            <a:r>
              <a:rPr lang="hr-HR" altLang="sr-Latn-RS" sz="1800" dirty="0">
                <a:sym typeface="SymbolPS" pitchFamily="18" charset="2"/>
              </a:rPr>
              <a:t> </a:t>
            </a:r>
            <a:r>
              <a:rPr lang="hr-HR" altLang="sr-Latn-RS" sz="1800" dirty="0" smtClean="0">
                <a:sym typeface="Mathematica1" pitchFamily="2" charset="2"/>
              </a:rPr>
              <a:t>(mod </a:t>
            </a:r>
            <a:r>
              <a:rPr lang="el-GR" altLang="sr-Latn-RS" sz="1800" dirty="0">
                <a:sym typeface="Mathematica1" pitchFamily="2" charset="2"/>
              </a:rPr>
              <a:t>Φ(</a:t>
            </a:r>
            <a:r>
              <a:rPr lang="hr-HR" altLang="sr-Latn-RS" sz="1800" dirty="0">
                <a:sym typeface="Mathematica1" pitchFamily="2" charset="2"/>
              </a:rPr>
              <a:t>n</a:t>
            </a:r>
            <a:r>
              <a:rPr lang="hr-HR" altLang="sr-Latn-RS" sz="1800" dirty="0" smtClean="0">
                <a:sym typeface="Mathematica1" pitchFamily="2" charset="2"/>
              </a:rPr>
              <a:t>))</a:t>
            </a:r>
            <a:r>
              <a:rPr lang="hr-HR" altLang="sr-Latn-RS" sz="1800" dirty="0">
                <a:sym typeface="Mathematica1" pitchFamily="2" charset="2"/>
              </a:rPr>
              <a:t> </a:t>
            </a:r>
            <a:r>
              <a:rPr lang="hr-HR" altLang="sr-Latn-RS" sz="1800" dirty="0" smtClean="0"/>
              <a:t>primjenom Euklidovog algoritma</a:t>
            </a:r>
            <a:endParaRPr lang="fr-CH" altLang="sr-Latn-RS" sz="2000" dirty="0" smtClean="0"/>
          </a:p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en-GB" altLang="sr-Latn-RS" sz="2000" dirty="0" err="1" smtClean="0"/>
              <a:t>Postojeci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algoritmi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za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faktorizaciju</a:t>
            </a:r>
            <a:r>
              <a:rPr lang="en-GB" altLang="sr-Latn-RS" sz="2000" dirty="0" smtClean="0"/>
              <a:t> ne </a:t>
            </a:r>
            <a:r>
              <a:rPr lang="en-GB" altLang="sr-Latn-RS" sz="2000" dirty="0" err="1" smtClean="0"/>
              <a:t>mogu</a:t>
            </a:r>
            <a:r>
              <a:rPr lang="en-GB" altLang="sr-Latn-RS" sz="2000" dirty="0" smtClean="0"/>
              <a:t> </a:t>
            </a:r>
            <a:r>
              <a:rPr lang="hr-HR" altLang="sr-Latn-RS" sz="2000" dirty="0" smtClean="0"/>
              <a:t>napraviti </a:t>
            </a:r>
            <a:br>
              <a:rPr lang="hr-HR" altLang="sr-Latn-RS" sz="2000" dirty="0" smtClean="0"/>
            </a:br>
            <a:r>
              <a:rPr lang="en-GB" altLang="sr-Latn-RS" sz="2000" dirty="0" err="1" smtClean="0"/>
              <a:t>faktorizaciju</a:t>
            </a:r>
            <a:r>
              <a:rPr lang="en-GB" altLang="sr-Latn-RS" sz="2000" dirty="0" smtClean="0"/>
              <a:t> u </a:t>
            </a:r>
            <a:r>
              <a:rPr lang="en-GB" altLang="sr-Latn-RS" sz="2000" dirty="0" err="1" smtClean="0"/>
              <a:t>polinomnom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vremenu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ako</a:t>
            </a:r>
            <a:r>
              <a:rPr lang="en-GB" altLang="sr-Latn-RS" sz="2000" dirty="0" smtClean="0"/>
              <a:t> je n </a:t>
            </a:r>
            <a:r>
              <a:rPr lang="en-GB" altLang="sr-Latn-RS" sz="2000" dirty="0" err="1" smtClean="0"/>
              <a:t>velik</a:t>
            </a:r>
            <a:r>
              <a:rPr lang="en-GB" altLang="sr-Latn-RS" sz="2200" dirty="0" smtClean="0"/>
              <a:t> </a:t>
            </a:r>
            <a:endParaRPr lang="hr-HR" altLang="sr-Latn-RS" sz="2200" dirty="0" smtClean="0"/>
          </a:p>
          <a:p>
            <a:pPr lvl="1" eaLnBrk="1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</a:pPr>
            <a:r>
              <a:rPr lang="hr-HR" altLang="sr-Latn-RS" sz="1800" dirty="0" smtClean="0"/>
              <a:t>Jako t</a:t>
            </a:r>
            <a:r>
              <a:rPr lang="en-GB" altLang="sr-Latn-RS" sz="1800" dirty="0" err="1" smtClean="0"/>
              <a:t>ezak</a:t>
            </a:r>
            <a:r>
              <a:rPr lang="en-GB" altLang="sr-Latn-RS" sz="1800" dirty="0" smtClean="0"/>
              <a:t> problem </a:t>
            </a:r>
            <a:r>
              <a:rPr lang="en-GB" altLang="sr-Latn-RS" sz="1800" dirty="0" err="1" smtClean="0"/>
              <a:t>za</a:t>
            </a:r>
            <a:r>
              <a:rPr lang="en-GB" altLang="sr-Latn-RS" sz="1800" dirty="0" smtClean="0"/>
              <a:t> </a:t>
            </a:r>
            <a:r>
              <a:rPr lang="hr-HR" altLang="sr-Latn-RS" sz="1800" dirty="0" smtClean="0"/>
              <a:t>npr. 2048-bitni </a:t>
            </a:r>
            <a:r>
              <a:rPr lang="en-GB" altLang="sr-Latn-RS" sz="1800" dirty="0" smtClean="0"/>
              <a:t>n</a:t>
            </a:r>
            <a:endParaRPr lang="hr-HR" altLang="sr-Latn-RS" sz="1800" dirty="0" smtClean="0"/>
          </a:p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hr-HR" altLang="sr-Latn-RS" sz="2000" dirty="0" smtClean="0"/>
              <a:t>Slično, ako napadač zna </a:t>
            </a:r>
            <a:r>
              <a:rPr lang="el-GR" altLang="sr-Latn-RS" sz="2000" dirty="0"/>
              <a:t>Φ(</a:t>
            </a:r>
            <a:r>
              <a:rPr lang="hr-HR" altLang="sr-Latn-RS" sz="2000" dirty="0"/>
              <a:t>n</a:t>
            </a:r>
            <a:r>
              <a:rPr lang="hr-HR" altLang="sr-Latn-RS" sz="2000" dirty="0" smtClean="0"/>
              <a:t>) i n može napraviti sljedeće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800" dirty="0" smtClean="0"/>
              <a:t>n - </a:t>
            </a:r>
            <a:r>
              <a:rPr lang="el-GR" altLang="sr-Latn-RS" sz="1800" dirty="0"/>
              <a:t>Φ(</a:t>
            </a:r>
            <a:r>
              <a:rPr lang="hr-HR" altLang="sr-Latn-RS" sz="1800" dirty="0"/>
              <a:t>n</a:t>
            </a:r>
            <a:r>
              <a:rPr lang="hr-HR" altLang="sr-Latn-RS" sz="1800" dirty="0" smtClean="0"/>
              <a:t>) = p + q 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800" dirty="0" smtClean="0"/>
              <a:t>q = n/p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800" dirty="0" smtClean="0"/>
              <a:t>Then, p </a:t>
            </a:r>
            <a:r>
              <a:rPr lang="hr-HR" altLang="sr-Latn-RS" sz="1800" dirty="0"/>
              <a:t>+ </a:t>
            </a:r>
            <a:r>
              <a:rPr lang="hr-HR" altLang="sr-Latn-RS" sz="1800" dirty="0" smtClean="0"/>
              <a:t>n/p – (n </a:t>
            </a:r>
            <a:r>
              <a:rPr lang="hr-HR" altLang="sr-Latn-RS" sz="1800" dirty="0"/>
              <a:t>- </a:t>
            </a:r>
            <a:r>
              <a:rPr lang="el-GR" altLang="sr-Latn-RS" sz="1800" dirty="0"/>
              <a:t>Φ(</a:t>
            </a:r>
            <a:r>
              <a:rPr lang="hr-HR" altLang="sr-Latn-RS" sz="1800" dirty="0"/>
              <a:t>n</a:t>
            </a:r>
            <a:r>
              <a:rPr lang="hr-HR" altLang="sr-Latn-RS" sz="1800" dirty="0" smtClean="0"/>
              <a:t>)) = 0  and </a:t>
            </a:r>
            <a:r>
              <a:rPr lang="hr-HR" altLang="sr-Latn-RS" sz="1800" dirty="0" smtClean="0">
                <a:solidFill>
                  <a:srgbClr val="C00000"/>
                </a:solidFill>
              </a:rPr>
              <a:t>p</a:t>
            </a:r>
            <a:r>
              <a:rPr lang="hr-HR" altLang="sr-Latn-RS" sz="1800" baseline="30000" dirty="0" smtClean="0">
                <a:solidFill>
                  <a:srgbClr val="C00000"/>
                </a:solidFill>
              </a:rPr>
              <a:t>2</a:t>
            </a:r>
            <a:r>
              <a:rPr lang="hr-HR" altLang="sr-Latn-RS" sz="1800" dirty="0" smtClean="0">
                <a:solidFill>
                  <a:srgbClr val="C00000"/>
                </a:solidFill>
              </a:rPr>
              <a:t> – (n </a:t>
            </a:r>
            <a:r>
              <a:rPr lang="hr-HR" altLang="sr-Latn-RS" sz="1800" dirty="0">
                <a:solidFill>
                  <a:srgbClr val="C00000"/>
                </a:solidFill>
              </a:rPr>
              <a:t>- </a:t>
            </a:r>
            <a:r>
              <a:rPr lang="el-GR" altLang="sr-Latn-RS" sz="1800" dirty="0">
                <a:solidFill>
                  <a:srgbClr val="C00000"/>
                </a:solidFill>
              </a:rPr>
              <a:t>Φ(</a:t>
            </a:r>
            <a:r>
              <a:rPr lang="hr-HR" altLang="sr-Latn-RS" sz="1800" dirty="0" smtClean="0">
                <a:solidFill>
                  <a:srgbClr val="C00000"/>
                </a:solidFill>
              </a:rPr>
              <a:t>n)) ∙ p + n </a:t>
            </a:r>
            <a:r>
              <a:rPr lang="hr-HR" altLang="sr-Latn-RS" sz="1800" dirty="0">
                <a:solidFill>
                  <a:srgbClr val="C00000"/>
                </a:solidFill>
              </a:rPr>
              <a:t>= </a:t>
            </a:r>
            <a:r>
              <a:rPr lang="hr-HR" altLang="sr-Latn-RS" sz="1800" dirty="0" smtClean="0">
                <a:solidFill>
                  <a:srgbClr val="C00000"/>
                </a:solidFill>
              </a:rPr>
              <a:t>0</a:t>
            </a:r>
            <a:endParaRPr lang="hr-HR" altLang="sr-Latn-R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B5B78BFC-92D3-4A3B-86BF-3154B18335DD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29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smtClean="0"/>
              <a:t>Sigurnost RSA algoritma</a:t>
            </a:r>
            <a:endParaRPr lang="en-GB" altLang="sr-Latn-RS" sz="240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4864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 smtClean="0"/>
              <a:t>RSA šifra (u izvornom obliku) je deterministicka funkcija</a:t>
            </a:r>
            <a:endParaRPr lang="fr-CH" sz="16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800" dirty="0" smtClean="0"/>
              <a:t>Isti </a:t>
            </a:r>
            <a:r>
              <a:rPr lang="hr-HR" sz="1800" i="1" dirty="0" smtClean="0"/>
              <a:t>plaintext</a:t>
            </a:r>
            <a:r>
              <a:rPr lang="hr-HR" sz="1800" dirty="0" smtClean="0"/>
              <a:t> daje isti </a:t>
            </a:r>
            <a:r>
              <a:rPr lang="hr-HR" sz="1800" i="1" dirty="0" smtClean="0"/>
              <a:t>ciphertext </a:t>
            </a:r>
            <a:r>
              <a:rPr lang="hr-HR" sz="1800" dirty="0" smtClean="0"/>
              <a:t>(za fiksan javni kljuc)</a:t>
            </a:r>
            <a:endParaRPr lang="hr-HR" sz="1800" dirty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800" i="1" dirty="0" smtClean="0"/>
              <a:t>Plaintext</a:t>
            </a:r>
            <a:r>
              <a:rPr lang="hr-HR" sz="1800" dirty="0" smtClean="0"/>
              <a:t> vrijednosti 0 i 1 daju identicne </a:t>
            </a:r>
            <a:r>
              <a:rPr lang="hr-HR" sz="1800" i="1" dirty="0" smtClean="0"/>
              <a:t>ciphertext</a:t>
            </a:r>
            <a:r>
              <a:rPr lang="hr-HR" sz="1800" dirty="0" smtClean="0"/>
              <a:t> vrijednosti (0 i 1)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800" i="1" dirty="0" smtClean="0"/>
              <a:t>Plaintext</a:t>
            </a:r>
            <a:r>
              <a:rPr lang="hr-HR" sz="1800" dirty="0" smtClean="0"/>
              <a:t> male entropije (visoki stupanj predvidivosti) podlozan </a:t>
            </a:r>
            <a:r>
              <a:rPr lang="hr-HR" sz="1800" i="1" dirty="0" smtClean="0"/>
              <a:t>brute-force </a:t>
            </a:r>
            <a:r>
              <a:rPr lang="hr-HR" sz="1800" dirty="0" smtClean="0"/>
              <a:t>napadu (Q. Opišite takav napad)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34CA9FE1-1D4B-4FD8-99B5-FE36ADBF8DBA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3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7411" name="Rectangle 27"/>
          <p:cNvSpPr>
            <a:spLocks noChangeArrowheads="1"/>
          </p:cNvSpPr>
          <p:nvPr/>
        </p:nvSpPr>
        <p:spPr bwMode="auto">
          <a:xfrm>
            <a:off x="5545138" y="1066800"/>
            <a:ext cx="3276600" cy="2667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7412" name="Rectangle 25"/>
          <p:cNvSpPr>
            <a:spLocks noChangeArrowheads="1"/>
          </p:cNvSpPr>
          <p:nvPr/>
        </p:nvSpPr>
        <p:spPr bwMode="auto">
          <a:xfrm>
            <a:off x="439738" y="1066800"/>
            <a:ext cx="3276600" cy="2667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smtClean="0"/>
              <a:t>Public-</a:t>
            </a:r>
            <a:r>
              <a:rPr lang="hr-HR" altLang="sr-Latn-RS" dirty="0" smtClean="0"/>
              <a:t>K</a:t>
            </a:r>
            <a:r>
              <a:rPr lang="fr-CH" altLang="sr-Latn-RS" dirty="0" err="1" smtClean="0"/>
              <a:t>ey</a:t>
            </a:r>
            <a:r>
              <a:rPr lang="fr-CH" altLang="sr-Latn-RS" dirty="0" smtClean="0"/>
              <a:t> </a:t>
            </a:r>
            <a:r>
              <a:rPr lang="fr-CH" altLang="sr-Latn-RS" dirty="0" err="1" smtClean="0"/>
              <a:t>Cryptosystems</a:t>
            </a:r>
            <a:endParaRPr lang="en-GB" altLang="sr-Latn-RS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8534400" cy="23622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2200" dirty="0" err="1" smtClean="0"/>
              <a:t>Entitet</a:t>
            </a:r>
            <a:r>
              <a:rPr lang="fr-CH" altLang="sr-Latn-RS" sz="2200" dirty="0" smtClean="0"/>
              <a:t> B </a:t>
            </a:r>
            <a:r>
              <a:rPr lang="fr-CH" altLang="sr-Latn-RS" sz="2200" dirty="0" err="1" smtClean="0"/>
              <a:t>generira</a:t>
            </a:r>
            <a:r>
              <a:rPr lang="fr-CH" altLang="sr-Latn-RS" sz="2200" dirty="0" smtClean="0"/>
              <a:t> par </a:t>
            </a:r>
            <a:r>
              <a:rPr lang="fr-CH" altLang="sr-Latn-RS" sz="2200" dirty="0" err="1" smtClean="0"/>
              <a:t>enkripcijskih</a:t>
            </a:r>
            <a:r>
              <a:rPr lang="fr-CH" altLang="sr-Latn-RS" sz="2200" dirty="0" smtClean="0"/>
              <a:t> </a:t>
            </a:r>
            <a:r>
              <a:rPr lang="fr-CH" altLang="sr-Latn-RS" sz="2200" dirty="0" err="1" smtClean="0"/>
              <a:t>klju</a:t>
            </a:r>
            <a:r>
              <a:rPr lang="hr-HR" altLang="sr-Latn-RS" sz="2200" dirty="0" smtClean="0"/>
              <a:t>č</a:t>
            </a:r>
            <a:r>
              <a:rPr lang="fr-CH" altLang="sr-Latn-RS" sz="2200" dirty="0" err="1" smtClean="0"/>
              <a:t>eva</a:t>
            </a:r>
            <a:r>
              <a:rPr lang="fr-CH" altLang="sr-Latn-RS" sz="2200" dirty="0" smtClean="0"/>
              <a:t> </a:t>
            </a:r>
            <a:r>
              <a:rPr lang="fr-CH" altLang="sr-Latn-RS" sz="2200" dirty="0" smtClean="0">
                <a:solidFill>
                  <a:srgbClr val="C00000"/>
                </a:solidFill>
              </a:rPr>
              <a:t>(PU</a:t>
            </a:r>
            <a:r>
              <a:rPr lang="fr-CH" altLang="sr-Latn-RS" sz="2200" baseline="-25000" dirty="0" smtClean="0">
                <a:solidFill>
                  <a:srgbClr val="C00000"/>
                </a:solidFill>
              </a:rPr>
              <a:t>B</a:t>
            </a:r>
            <a:r>
              <a:rPr lang="fr-CH" altLang="sr-Latn-RS" sz="2200" dirty="0" smtClean="0">
                <a:solidFill>
                  <a:srgbClr val="C00000"/>
                </a:solidFill>
              </a:rPr>
              <a:t>, PR</a:t>
            </a:r>
            <a:r>
              <a:rPr lang="fr-CH" altLang="sr-Latn-RS" sz="2200" baseline="-25000" dirty="0" smtClean="0">
                <a:solidFill>
                  <a:srgbClr val="C00000"/>
                </a:solidFill>
              </a:rPr>
              <a:t>B</a:t>
            </a:r>
            <a:r>
              <a:rPr lang="fr-CH" altLang="sr-Latn-RS" sz="2200" dirty="0" smtClean="0">
                <a:solidFill>
                  <a:srgbClr val="C00000"/>
                </a:solidFill>
              </a:rPr>
              <a:t>)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1800" dirty="0" smtClean="0">
                <a:solidFill>
                  <a:srgbClr val="C00000"/>
                </a:solidFill>
              </a:rPr>
              <a:t>PU</a:t>
            </a:r>
            <a:r>
              <a:rPr lang="fr-CH" altLang="sr-Latn-RS" baseline="-25000" dirty="0" smtClean="0">
                <a:solidFill>
                  <a:srgbClr val="C00000"/>
                </a:solidFill>
              </a:rPr>
              <a:t>B 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– </a:t>
            </a:r>
            <a:r>
              <a:rPr lang="fr-CH" altLang="sr-Latn-RS" sz="1800" dirty="0" err="1" smtClean="0">
                <a:solidFill>
                  <a:srgbClr val="C00000"/>
                </a:solidFill>
              </a:rPr>
              <a:t>javni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 </a:t>
            </a:r>
            <a:r>
              <a:rPr lang="fr-CH" altLang="sr-Latn-RS" sz="1800" dirty="0" err="1" smtClean="0">
                <a:solidFill>
                  <a:srgbClr val="C00000"/>
                </a:solidFill>
              </a:rPr>
              <a:t>kljuc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 </a:t>
            </a:r>
            <a:r>
              <a:rPr lang="fr-CH" altLang="sr-Latn-RS" sz="1800" dirty="0" smtClean="0"/>
              <a:t>(</a:t>
            </a:r>
            <a:r>
              <a:rPr lang="fr-CH" altLang="sr-Latn-RS" sz="1800" i="1" dirty="0" smtClean="0"/>
              <a:t>public key</a:t>
            </a:r>
            <a:r>
              <a:rPr lang="fr-CH" altLang="sr-Latn-RS" sz="1800" dirty="0" smtClean="0"/>
              <a:t>), 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PR</a:t>
            </a:r>
            <a:r>
              <a:rPr lang="fr-CH" altLang="sr-Latn-RS" baseline="-25000" dirty="0" smtClean="0">
                <a:solidFill>
                  <a:srgbClr val="C00000"/>
                </a:solidFill>
              </a:rPr>
              <a:t>B 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– </a:t>
            </a:r>
            <a:r>
              <a:rPr lang="fr-CH" altLang="sr-Latn-RS" sz="1800" dirty="0" err="1" smtClean="0">
                <a:solidFill>
                  <a:srgbClr val="C00000"/>
                </a:solidFill>
              </a:rPr>
              <a:t>privatni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 </a:t>
            </a:r>
            <a:r>
              <a:rPr lang="fr-CH" altLang="sr-Latn-RS" sz="1800" dirty="0" err="1" smtClean="0">
                <a:solidFill>
                  <a:srgbClr val="C00000"/>
                </a:solidFill>
              </a:rPr>
              <a:t>kljuc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 </a:t>
            </a:r>
            <a:r>
              <a:rPr lang="fr-CH" altLang="sr-Latn-RS" sz="1800" dirty="0" smtClean="0"/>
              <a:t>(</a:t>
            </a:r>
            <a:r>
              <a:rPr lang="fr-CH" altLang="sr-Latn-RS" sz="1800" i="1" dirty="0" err="1" smtClean="0"/>
              <a:t>private</a:t>
            </a:r>
            <a:r>
              <a:rPr lang="fr-CH" altLang="sr-Latn-RS" sz="1800" i="1" dirty="0" smtClean="0"/>
              <a:t> key</a:t>
            </a:r>
            <a:r>
              <a:rPr lang="fr-CH" altLang="sr-Latn-RS" sz="1800" dirty="0" smtClean="0"/>
              <a:t>)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1800" dirty="0" smtClean="0"/>
              <a:t>PU</a:t>
            </a:r>
            <a:r>
              <a:rPr lang="fr-CH" altLang="sr-Latn-RS" baseline="-25000" dirty="0" smtClean="0"/>
              <a:t>B </a:t>
            </a:r>
            <a:r>
              <a:rPr lang="fr-CH" altLang="sr-Latn-RS" sz="1800" dirty="0" err="1" smtClean="0"/>
              <a:t>javna</a:t>
            </a:r>
            <a:r>
              <a:rPr lang="fr-CH" altLang="sr-Latn-RS" sz="1800" dirty="0" smtClean="0"/>
              <a:t> je </a:t>
            </a:r>
            <a:r>
              <a:rPr lang="fr-CH" altLang="sr-Latn-RS" sz="1800" dirty="0" err="1" smtClean="0"/>
              <a:t>informacija</a:t>
            </a:r>
            <a:r>
              <a:rPr lang="fr-CH" altLang="sr-Latn-RS" sz="1800" dirty="0" smtClean="0"/>
              <a:t> (</a:t>
            </a:r>
            <a:r>
              <a:rPr lang="fr-CH" altLang="sr-Latn-RS" sz="1800" dirty="0" err="1" smtClean="0"/>
              <a:t>dostupna</a:t>
            </a:r>
            <a:r>
              <a:rPr lang="fr-CH" altLang="sr-Latn-RS" sz="1800" dirty="0" smtClean="0"/>
              <a:t> i </a:t>
            </a:r>
            <a:r>
              <a:rPr lang="fr-CH" altLang="sr-Latn-RS" sz="1800" dirty="0" err="1" smtClean="0"/>
              <a:t>poznata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entitetu</a:t>
            </a:r>
            <a:r>
              <a:rPr lang="fr-CH" altLang="sr-Latn-RS" sz="1800" dirty="0" smtClean="0"/>
              <a:t> A)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1800" dirty="0" smtClean="0"/>
              <a:t>PR</a:t>
            </a:r>
            <a:r>
              <a:rPr lang="fr-CH" altLang="sr-Latn-RS" baseline="-25000" dirty="0" smtClean="0"/>
              <a:t>B </a:t>
            </a:r>
            <a:r>
              <a:rPr lang="fr-CH" altLang="sr-Latn-RS" sz="1800" dirty="0" err="1" smtClean="0"/>
              <a:t>zna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samo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entitet</a:t>
            </a:r>
            <a:r>
              <a:rPr lang="fr-CH" altLang="sr-Latn-RS" sz="1800" dirty="0" smtClean="0"/>
              <a:t> B (B </a:t>
            </a:r>
            <a:r>
              <a:rPr lang="hr-HR" altLang="sr-Latn-RS" sz="1800" dirty="0" smtClean="0"/>
              <a:t>č</a:t>
            </a:r>
            <a:r>
              <a:rPr lang="fr-CH" altLang="sr-Latn-RS" sz="1800" dirty="0" err="1" smtClean="0"/>
              <a:t>uva</a:t>
            </a:r>
            <a:r>
              <a:rPr lang="fr-CH" altLang="sr-Latn-RS" sz="1800" dirty="0" smtClean="0"/>
              <a:t> PR</a:t>
            </a:r>
            <a:r>
              <a:rPr lang="fr-CH" altLang="sr-Latn-RS" baseline="-25000" dirty="0" smtClean="0"/>
              <a:t>B</a:t>
            </a:r>
            <a:r>
              <a:rPr lang="hr-HR" altLang="sr-Latn-RS" sz="1800" dirty="0" smtClean="0"/>
              <a:t> kao tajnu, nikad ga ne otkriva)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1887538" y="1295400"/>
            <a:ext cx="1439862" cy="53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latin typeface="Comic Sans MS" panose="030F0702030302020204" pitchFamily="66" charset="0"/>
              </a:rPr>
              <a:t>Encryption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5934075" y="1295400"/>
            <a:ext cx="1439863" cy="53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latin typeface="Comic Sans MS" panose="030F0702030302020204" pitchFamily="66" charset="0"/>
              </a:rPr>
              <a:t>Decryption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5934075" y="2889250"/>
            <a:ext cx="1439863" cy="53975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Key </a:t>
            </a:r>
            <a:r>
              <a:rPr lang="fr-CH" altLang="sr-Latn-RS" sz="1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Generation</a:t>
            </a:r>
            <a:endParaRPr lang="en-GB" altLang="sr-Latn-R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8" name="Line 7"/>
          <p:cNvSpPr>
            <a:spLocks noChangeShapeType="1"/>
          </p:cNvSpPr>
          <p:nvPr/>
        </p:nvSpPr>
        <p:spPr bwMode="auto">
          <a:xfrm>
            <a:off x="592138" y="15573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19" name="Line 8"/>
          <p:cNvSpPr>
            <a:spLocks noChangeShapeType="1"/>
          </p:cNvSpPr>
          <p:nvPr/>
        </p:nvSpPr>
        <p:spPr bwMode="auto">
          <a:xfrm>
            <a:off x="3335338" y="155257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20" name="Line 9"/>
          <p:cNvSpPr>
            <a:spLocks noChangeShapeType="1"/>
          </p:cNvSpPr>
          <p:nvPr/>
        </p:nvSpPr>
        <p:spPr bwMode="auto">
          <a:xfrm>
            <a:off x="7373938" y="1552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cxnSp>
        <p:nvCxnSpPr>
          <p:cNvPr id="17421" name="AutoShape 11"/>
          <p:cNvCxnSpPr>
            <a:cxnSpLocks noChangeShapeType="1"/>
            <a:stCxn id="17417" idx="1"/>
            <a:endCxn id="17415" idx="2"/>
          </p:cNvCxnSpPr>
          <p:nvPr/>
        </p:nvCxnSpPr>
        <p:spPr bwMode="auto">
          <a:xfrm rot="10800000">
            <a:off x="2608263" y="1835150"/>
            <a:ext cx="3325812" cy="132397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1066800" y="12636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m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4495800" y="1247775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c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7424" name="Rectangle 14"/>
          <p:cNvSpPr>
            <a:spLocks noChangeArrowheads="1"/>
          </p:cNvSpPr>
          <p:nvPr/>
        </p:nvSpPr>
        <p:spPr bwMode="auto">
          <a:xfrm>
            <a:off x="7848600" y="12636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m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7425" name="Rectangle 15"/>
          <p:cNvSpPr>
            <a:spLocks noChangeArrowheads="1"/>
          </p:cNvSpPr>
          <p:nvPr/>
        </p:nvSpPr>
        <p:spPr bwMode="auto">
          <a:xfrm>
            <a:off x="2039938" y="2362200"/>
            <a:ext cx="585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PU</a:t>
            </a:r>
            <a:r>
              <a:rPr lang="fr-CH" altLang="sr-Latn-RS" sz="1800" baseline="-25000">
                <a:latin typeface="Comic Sans MS" panose="030F0702030302020204" pitchFamily="66" charset="0"/>
              </a:rPr>
              <a:t>B</a:t>
            </a:r>
            <a:endParaRPr lang="en-GB" altLang="sr-Latn-RS" sz="2800" baseline="-25000">
              <a:latin typeface="Comic Sans MS" panose="030F0702030302020204" pitchFamily="66" charset="0"/>
            </a:endParaRPr>
          </a:p>
        </p:txBody>
      </p:sp>
      <p:sp>
        <p:nvSpPr>
          <p:cNvPr id="17426" name="Rectangle 16"/>
          <p:cNvSpPr>
            <a:spLocks noChangeArrowheads="1"/>
          </p:cNvSpPr>
          <p:nvPr/>
        </p:nvSpPr>
        <p:spPr bwMode="auto">
          <a:xfrm>
            <a:off x="6650038" y="236220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PR</a:t>
            </a:r>
            <a:r>
              <a:rPr lang="fr-CH" altLang="sr-Latn-RS" sz="1800" baseline="-25000">
                <a:latin typeface="Comic Sans MS" panose="030F0702030302020204" pitchFamily="66" charset="0"/>
              </a:rPr>
              <a:t>B</a:t>
            </a:r>
            <a:endParaRPr lang="en-GB" altLang="sr-Latn-RS" sz="1800" baseline="-25000">
              <a:latin typeface="Comic Sans MS" panose="030F0702030302020204" pitchFamily="66" charset="0"/>
            </a:endParaRPr>
          </a:p>
        </p:txBody>
      </p:sp>
      <p:sp>
        <p:nvSpPr>
          <p:cNvPr id="17427" name="Rectangle 17"/>
          <p:cNvSpPr>
            <a:spLocks noChangeArrowheads="1"/>
          </p:cNvSpPr>
          <p:nvPr/>
        </p:nvSpPr>
        <p:spPr bwMode="auto">
          <a:xfrm>
            <a:off x="4157663" y="1909763"/>
            <a:ext cx="9953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Message</a:t>
            </a:r>
          </a:p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Channel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7428" name="Line 18"/>
          <p:cNvSpPr>
            <a:spLocks noChangeShapeType="1"/>
          </p:cNvSpPr>
          <p:nvPr/>
        </p:nvSpPr>
        <p:spPr bwMode="auto">
          <a:xfrm flipV="1">
            <a:off x="4630738" y="1571625"/>
            <a:ext cx="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29" name="Rectangle 19"/>
          <p:cNvSpPr>
            <a:spLocks noChangeArrowheads="1"/>
          </p:cNvSpPr>
          <p:nvPr/>
        </p:nvSpPr>
        <p:spPr bwMode="auto">
          <a:xfrm>
            <a:off x="3030538" y="2209800"/>
            <a:ext cx="908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Key</a:t>
            </a:r>
          </a:p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Channel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7430" name="Line 20"/>
          <p:cNvSpPr>
            <a:spLocks noChangeShapeType="1"/>
          </p:cNvSpPr>
          <p:nvPr/>
        </p:nvSpPr>
        <p:spPr bwMode="auto">
          <a:xfrm flipV="1">
            <a:off x="3444875" y="2743200"/>
            <a:ext cx="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31" name="Line 24"/>
          <p:cNvSpPr>
            <a:spLocks noChangeShapeType="1"/>
          </p:cNvSpPr>
          <p:nvPr/>
        </p:nvSpPr>
        <p:spPr bwMode="auto">
          <a:xfrm flipV="1">
            <a:off x="6662738" y="1841500"/>
            <a:ext cx="0" cy="1054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32" name="Rectangle 28"/>
          <p:cNvSpPr>
            <a:spLocks noChangeArrowheads="1"/>
          </p:cNvSpPr>
          <p:nvPr/>
        </p:nvSpPr>
        <p:spPr bwMode="auto">
          <a:xfrm>
            <a:off x="439738" y="3352800"/>
            <a:ext cx="1103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 b="1">
                <a:latin typeface="Comic Sans MS" panose="030F0702030302020204" pitchFamily="66" charset="0"/>
              </a:rPr>
              <a:t>Source A</a:t>
            </a:r>
            <a:endParaRPr lang="en-GB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17433" name="Rectangle 29"/>
          <p:cNvSpPr>
            <a:spLocks noChangeArrowheads="1"/>
          </p:cNvSpPr>
          <p:nvPr/>
        </p:nvSpPr>
        <p:spPr bwMode="auto">
          <a:xfrm>
            <a:off x="7381875" y="3352800"/>
            <a:ext cx="1509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 b="1">
                <a:latin typeface="Comic Sans MS" panose="030F0702030302020204" pitchFamily="66" charset="0"/>
              </a:rPr>
              <a:t>Destination B</a:t>
            </a:r>
            <a:endParaRPr lang="en-GB" altLang="sr-Latn-RS" sz="16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B5B78BFC-92D3-4A3B-86BF-3154B18335DD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30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smtClean="0"/>
              <a:t>Sigurnost RSA algoritma</a:t>
            </a:r>
            <a:endParaRPr lang="en-GB" altLang="sr-Latn-RS" sz="240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715000"/>
          </a:xfrm>
        </p:spPr>
        <p:txBody>
          <a:bodyPr/>
          <a:lstStyle/>
          <a:p>
            <a:pPr eaLnBrk="1" hangingPunct="1">
              <a:spcAft>
                <a:spcPts val="400"/>
              </a:spcAft>
              <a:defRPr/>
            </a:pPr>
            <a:r>
              <a:rPr lang="hr-HR" sz="2000" dirty="0" smtClean="0"/>
              <a:t>RSA enkripcija u izvornom obliku zadovoljava sljedeću jednakost</a:t>
            </a:r>
            <a:endParaRPr lang="fr-CH" sz="1800" dirty="0" smtClean="0"/>
          </a:p>
          <a:p>
            <a:pPr eaLnBrk="1" hangingPunct="1">
              <a:spcAft>
                <a:spcPts val="400"/>
              </a:spcAft>
              <a:buFontTx/>
              <a:buNone/>
              <a:defRPr/>
            </a:pPr>
            <a:r>
              <a:rPr lang="hr-HR" sz="2200" dirty="0" smtClean="0"/>
              <a:t>		       	</a:t>
            </a:r>
            <a:r>
              <a:rPr lang="en-GB" sz="2000" dirty="0" smtClean="0"/>
              <a:t>E</a:t>
            </a:r>
            <a:r>
              <a:rPr lang="hr-HR" sz="2000" baseline="-25000" dirty="0" smtClean="0"/>
              <a:t>Pu</a:t>
            </a:r>
            <a:r>
              <a:rPr lang="en-GB" sz="2000" dirty="0" smtClean="0"/>
              <a:t>(M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) x </a:t>
            </a:r>
            <a:r>
              <a:rPr lang="en-GB" sz="2000" dirty="0"/>
              <a:t>E</a:t>
            </a:r>
            <a:r>
              <a:rPr lang="hr-HR" sz="2000" baseline="-25000" dirty="0"/>
              <a:t>Pu</a:t>
            </a:r>
            <a:r>
              <a:rPr lang="en-GB" sz="2000" dirty="0" smtClean="0"/>
              <a:t>(M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 = E</a:t>
            </a:r>
            <a:r>
              <a:rPr lang="hr-HR" sz="2000" baseline="-25000" dirty="0" smtClean="0"/>
              <a:t>Pu</a:t>
            </a:r>
            <a:r>
              <a:rPr lang="en-GB" sz="2000" dirty="0" smtClean="0"/>
              <a:t>(M</a:t>
            </a:r>
            <a:r>
              <a:rPr lang="hr-HR" sz="2000" baseline="-25000" dirty="0" smtClean="0"/>
              <a:t>1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x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M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hr-HR" altLang="sr-Latn-RS" sz="2000" dirty="0" smtClean="0">
                <a:solidFill>
                  <a:schemeClr val="bg1">
                    <a:lumMod val="50000"/>
                  </a:schemeClr>
                </a:solidFill>
              </a:rPr>
              <a:t>Primjer: </a:t>
            </a:r>
            <a:r>
              <a:rPr lang="fr-CH" altLang="sr-Latn-RS" sz="2000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hr-HR" altLang="sr-Latn-RS" sz="20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fr-CH" altLang="sr-Latn-R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altLang="sr-Latn-RS" sz="2000" dirty="0">
                <a:solidFill>
                  <a:schemeClr val="bg1">
                    <a:lumMod val="50000"/>
                  </a:schemeClr>
                </a:solidFill>
              </a:rPr>
              <a:t>= {7, 187</a:t>
            </a:r>
            <a:r>
              <a:rPr lang="fr-CH" altLang="sr-Latn-RS" sz="20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hr-HR" altLang="sr-Latn-RS" sz="20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fr-CH" altLang="sr-Latn-RS" sz="2000" dirty="0" smtClean="0">
                <a:solidFill>
                  <a:schemeClr val="bg1">
                    <a:lumMod val="50000"/>
                  </a:schemeClr>
                </a:solidFill>
              </a:rPr>
              <a:t> P</a:t>
            </a:r>
            <a:r>
              <a:rPr lang="hr-HR" altLang="sr-Latn-RS" sz="2000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fr-CH" altLang="sr-Latn-R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altLang="sr-Latn-RS" sz="2000" dirty="0">
                <a:solidFill>
                  <a:schemeClr val="bg1">
                    <a:lumMod val="50000"/>
                  </a:schemeClr>
                </a:solidFill>
              </a:rPr>
              <a:t>= {23, 187</a:t>
            </a:r>
            <a:r>
              <a:rPr lang="fr-CH" altLang="sr-Latn-RS" sz="20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hr-HR" altLang="sr-Latn-RS" sz="2000" dirty="0" smtClean="0">
                <a:solidFill>
                  <a:schemeClr val="bg1">
                    <a:lumMod val="50000"/>
                  </a:schemeClr>
                </a:solidFill>
              </a:rPr>
              <a:t>, M=88,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GB" sz="20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=8 i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hr-HR" sz="20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=11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hr-HR" sz="1600" baseline="-25000" dirty="0">
                <a:solidFill>
                  <a:schemeClr val="bg1">
                    <a:lumMod val="50000"/>
                  </a:schemeClr>
                </a:solidFill>
              </a:rPr>
              <a:t>Pu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(M)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 = 11,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hr-HR" sz="1600" baseline="-25000" dirty="0">
                <a:solidFill>
                  <a:schemeClr val="bg1">
                    <a:lumMod val="50000"/>
                  </a:schemeClr>
                </a:solidFill>
              </a:rPr>
              <a:t>Pu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GB" sz="16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60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134 i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hr-HR" sz="1600" baseline="-25000" dirty="0">
                <a:solidFill>
                  <a:schemeClr val="bg1">
                    <a:lumMod val="50000"/>
                  </a:schemeClr>
                </a:solidFill>
              </a:rPr>
              <a:t>Pu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(M</a:t>
            </a:r>
            <a:r>
              <a:rPr lang="hr-HR" sz="16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60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88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hr-HR" sz="1600" baseline="-25000" dirty="0">
                <a:solidFill>
                  <a:schemeClr val="bg1">
                    <a:lumMod val="50000"/>
                  </a:schemeClr>
                </a:solidFill>
              </a:rPr>
              <a:t>Pu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(M</a:t>
            </a:r>
            <a:r>
              <a:rPr lang="en-GB" sz="16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) x E</a:t>
            </a:r>
            <a:r>
              <a:rPr lang="hr-HR" sz="1600" baseline="-25000" dirty="0">
                <a:solidFill>
                  <a:schemeClr val="bg1">
                    <a:lumMod val="50000"/>
                  </a:schemeClr>
                </a:solidFill>
              </a:rPr>
              <a:t>Pu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(M</a:t>
            </a:r>
            <a:r>
              <a:rPr lang="en-GB" sz="16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=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 134 x 88 </a:t>
            </a:r>
            <a:r>
              <a:rPr lang="en-GB" altLang="sr-Latn-RS" sz="1600" dirty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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 11 (mod 187) =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hr-HR" sz="1600" baseline="-25000" dirty="0">
                <a:solidFill>
                  <a:schemeClr val="bg1">
                    <a:lumMod val="50000"/>
                  </a:schemeClr>
                </a:solidFill>
              </a:rPr>
              <a:t>Pu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(M)</a:t>
            </a:r>
            <a:r>
              <a:rPr lang="hr-HR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altLang="sr-Latn-RS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spcAft>
                <a:spcPts val="400"/>
              </a:spcAft>
              <a:defRPr/>
            </a:pPr>
            <a:endParaRPr lang="hr-HR" sz="1600" dirty="0" smtClean="0"/>
          </a:p>
          <a:p>
            <a:pPr lvl="0" eaLnBrk="1" hangingPunct="1">
              <a:spcAft>
                <a:spcPts val="400"/>
              </a:spcAft>
              <a:defRPr/>
            </a:pPr>
            <a:r>
              <a:rPr lang="hr-HR" sz="2000" dirty="0" smtClean="0"/>
              <a:t>Moguć napad: napadač ne zna {d} a zeli dekriptirati </a:t>
            </a:r>
            <a:r>
              <a:rPr lang="hr-HR" altLang="sr-Latn-RS" sz="2000" dirty="0">
                <a:sym typeface="Mathematica1" pitchFamily="2" charset="2"/>
              </a:rPr>
              <a:t>C</a:t>
            </a:r>
            <a:r>
              <a:rPr lang="hr-HR" altLang="sr-Latn-RS" sz="2000" dirty="0">
                <a:ea typeface="Cambria Math" panose="02040503050406030204" pitchFamily="18" charset="0"/>
                <a:sym typeface="Mathematica1" pitchFamily="2" charset="2"/>
              </a:rPr>
              <a:t> </a:t>
            </a:r>
            <a:r>
              <a:rPr lang="en-GB" altLang="sr-Latn-RS" sz="2000" dirty="0">
                <a:sym typeface="SymbolPS" pitchFamily="18" charset="2"/>
              </a:rPr>
              <a:t> </a:t>
            </a:r>
            <a:r>
              <a:rPr lang="hr-HR" altLang="sr-Latn-RS" sz="2000" dirty="0">
                <a:sym typeface="Mathematica1" pitchFamily="2" charset="2"/>
              </a:rPr>
              <a:t>M</a:t>
            </a:r>
            <a:r>
              <a:rPr lang="hr-HR" altLang="sr-Latn-RS" sz="2000" baseline="30000" dirty="0">
                <a:sym typeface="Mathematica1" pitchFamily="2" charset="2"/>
              </a:rPr>
              <a:t>e</a:t>
            </a:r>
            <a:r>
              <a:rPr lang="hr-HR" altLang="sr-Latn-RS" sz="2000" dirty="0">
                <a:sym typeface="Mathematica1" pitchFamily="2" charset="2"/>
              </a:rPr>
              <a:t> (mod n)</a:t>
            </a:r>
            <a:endParaRPr lang="en-GB" sz="2000" dirty="0">
              <a:latin typeface="Comic Sans MS" pitchFamily="66" charset="0"/>
            </a:endParaRPr>
          </a:p>
          <a:p>
            <a:pPr lvl="1" eaLnBrk="1" hangingPunct="1">
              <a:spcAft>
                <a:spcPts val="400"/>
              </a:spcAft>
              <a:buFont typeface="+mj-lt"/>
              <a:buAutoNum type="arabicPeriod"/>
              <a:defRPr/>
            </a:pPr>
            <a:r>
              <a:rPr lang="hr-HR" sz="1600" dirty="0" smtClean="0"/>
              <a:t>Napadač izračuna: </a:t>
            </a:r>
            <a:r>
              <a:rPr lang="hr-HR" altLang="sr-Latn-RS" sz="1600" dirty="0" smtClean="0">
                <a:sym typeface="Mathematica1" pitchFamily="2" charset="2"/>
              </a:rPr>
              <a:t>X</a:t>
            </a:r>
            <a:r>
              <a:rPr lang="hr-HR" altLang="sr-Latn-RS" sz="1600" dirty="0" smtClean="0">
                <a:ea typeface="Cambria Math" panose="02040503050406030204" pitchFamily="18" charset="0"/>
                <a:sym typeface="Mathematica1" pitchFamily="2" charset="2"/>
              </a:rPr>
              <a:t> </a:t>
            </a:r>
            <a:r>
              <a:rPr lang="en-GB" altLang="sr-Latn-RS" sz="1600" dirty="0">
                <a:sym typeface="SymbolPS" pitchFamily="18" charset="2"/>
              </a:rPr>
              <a:t> </a:t>
            </a:r>
            <a:r>
              <a:rPr lang="hr-HR" altLang="sr-Latn-RS" sz="1600" dirty="0" smtClean="0">
                <a:sym typeface="SymbolPS" pitchFamily="18" charset="2"/>
              </a:rPr>
              <a:t>(C x </a:t>
            </a:r>
            <a:r>
              <a:rPr lang="hr-HR" altLang="sr-Latn-RS" sz="1600" dirty="0" smtClean="0">
                <a:sym typeface="Mathematica1" pitchFamily="2" charset="2"/>
              </a:rPr>
              <a:t>2</a:t>
            </a:r>
            <a:r>
              <a:rPr lang="hr-HR" altLang="sr-Latn-RS" sz="1600" baseline="30000" dirty="0" smtClean="0">
                <a:sym typeface="Mathematica1" pitchFamily="2" charset="2"/>
              </a:rPr>
              <a:t>e</a:t>
            </a:r>
            <a:r>
              <a:rPr lang="hr-HR" altLang="sr-Latn-RS" sz="1600" dirty="0" smtClean="0">
                <a:sym typeface="Mathematica1" pitchFamily="2" charset="2"/>
              </a:rPr>
              <a:t>) (</a:t>
            </a:r>
            <a:r>
              <a:rPr lang="hr-HR" altLang="sr-Latn-RS" sz="1600" dirty="0">
                <a:sym typeface="Mathematica1" pitchFamily="2" charset="2"/>
              </a:rPr>
              <a:t>mod n)</a:t>
            </a:r>
            <a:endParaRPr lang="en-GB" sz="1600" dirty="0">
              <a:latin typeface="Comic Sans MS" pitchFamily="66" charset="0"/>
            </a:endParaRPr>
          </a:p>
          <a:p>
            <a:pPr lvl="1" eaLnBrk="1" hangingPunct="1">
              <a:spcAft>
                <a:spcPts val="400"/>
              </a:spcAft>
              <a:buFont typeface="+mj-lt"/>
              <a:buAutoNum type="arabicPeriod"/>
              <a:defRPr/>
            </a:pPr>
            <a:r>
              <a:rPr lang="hr-HR" sz="1600" dirty="0" smtClean="0"/>
              <a:t>Traži od žrtve da digitalno potpiše poruku X</a:t>
            </a:r>
          </a:p>
          <a:p>
            <a:pPr lvl="1" eaLnBrk="1" hangingPunct="1">
              <a:spcAft>
                <a:spcPts val="400"/>
              </a:spcAft>
              <a:buFont typeface="+mj-lt"/>
              <a:buAutoNum type="arabicPeriod"/>
              <a:defRPr/>
            </a:pPr>
            <a:r>
              <a:rPr lang="hr-HR" sz="1600" dirty="0" smtClean="0"/>
              <a:t>Žrtva potpisuje X i vraća napadaču potpis </a:t>
            </a:r>
            <a:r>
              <a:rPr lang="el-GR" altLang="sr-Latn-RS" sz="1600" dirty="0" smtClean="0">
                <a:sym typeface="Mathematica1" pitchFamily="2" charset="2"/>
              </a:rPr>
              <a:t>Σ</a:t>
            </a:r>
            <a:r>
              <a:rPr lang="hr-HR" altLang="sr-Latn-RS" sz="1600" baseline="-25000" dirty="0" smtClean="0">
                <a:sym typeface="Mathematica1" pitchFamily="2" charset="2"/>
              </a:rPr>
              <a:t>x</a:t>
            </a:r>
            <a:r>
              <a:rPr lang="hr-HR" altLang="sr-Latn-RS" sz="1600" dirty="0" smtClean="0">
                <a:ea typeface="Cambria Math" panose="02040503050406030204" pitchFamily="18" charset="0"/>
                <a:sym typeface="Mathematica1" pitchFamily="2" charset="2"/>
              </a:rPr>
              <a:t> </a:t>
            </a:r>
            <a:r>
              <a:rPr lang="en-GB" altLang="sr-Latn-RS" sz="1600" dirty="0">
                <a:sym typeface="SymbolPS" pitchFamily="18" charset="2"/>
              </a:rPr>
              <a:t> </a:t>
            </a:r>
            <a:r>
              <a:rPr lang="hr-HR" altLang="sr-Latn-RS" sz="1600" dirty="0" smtClean="0">
                <a:sym typeface="Mathematica1" pitchFamily="2" charset="2"/>
              </a:rPr>
              <a:t>X</a:t>
            </a:r>
            <a:r>
              <a:rPr lang="hr-HR" altLang="sr-Latn-RS" sz="1600" baseline="30000" dirty="0" smtClean="0">
                <a:sym typeface="Mathematica1" pitchFamily="2" charset="2"/>
              </a:rPr>
              <a:t>d</a:t>
            </a:r>
            <a:r>
              <a:rPr lang="hr-HR" altLang="sr-Latn-RS" sz="1600" dirty="0" smtClean="0">
                <a:sym typeface="Mathematica1" pitchFamily="2" charset="2"/>
              </a:rPr>
              <a:t> </a:t>
            </a:r>
            <a:r>
              <a:rPr lang="hr-HR" altLang="sr-Latn-RS" sz="1600" dirty="0">
                <a:sym typeface="Mathematica1" pitchFamily="2" charset="2"/>
              </a:rPr>
              <a:t>(mod n)</a:t>
            </a:r>
            <a:endParaRPr lang="fr-CH" altLang="sr-Latn-RS" sz="1600" dirty="0"/>
          </a:p>
          <a:p>
            <a:pPr lvl="1" eaLnBrk="1" hangingPunct="1">
              <a:spcAft>
                <a:spcPts val="400"/>
              </a:spcAft>
              <a:buFont typeface="+mj-lt"/>
              <a:buAutoNum type="arabicPeriod"/>
              <a:defRPr/>
            </a:pPr>
            <a:r>
              <a:rPr lang="hr-HR" sz="1600" dirty="0" smtClean="0"/>
              <a:t>Napadač prima potpis </a:t>
            </a:r>
            <a:r>
              <a:rPr lang="el-GR" altLang="sr-Latn-RS" sz="1600" dirty="0">
                <a:sym typeface="Mathematica1" pitchFamily="2" charset="2"/>
              </a:rPr>
              <a:t>Σ</a:t>
            </a:r>
            <a:r>
              <a:rPr lang="hr-HR" altLang="sr-Latn-RS" sz="1600" baseline="-25000" dirty="0">
                <a:sym typeface="Mathematica1" pitchFamily="2" charset="2"/>
              </a:rPr>
              <a:t>x</a:t>
            </a:r>
            <a:r>
              <a:rPr lang="hr-HR" sz="1600" dirty="0" smtClean="0"/>
              <a:t> i računa: M</a:t>
            </a:r>
            <a:r>
              <a:rPr lang="en-GB" altLang="sr-Latn-RS" sz="1600" dirty="0">
                <a:sym typeface="SymbolPS" pitchFamily="18" charset="2"/>
              </a:rPr>
              <a:t> </a:t>
            </a:r>
            <a:r>
              <a:rPr lang="hr-HR" altLang="sr-Latn-RS" sz="1600" dirty="0" smtClean="0">
                <a:sym typeface="SymbolPS" pitchFamily="18" charset="2"/>
              </a:rPr>
              <a:t>=</a:t>
            </a:r>
            <a:r>
              <a:rPr lang="en-GB" altLang="sr-Latn-RS" sz="1600" dirty="0" smtClean="0">
                <a:sym typeface="SymbolPS" pitchFamily="18" charset="2"/>
              </a:rPr>
              <a:t> </a:t>
            </a:r>
            <a:r>
              <a:rPr lang="hr-HR" altLang="sr-Latn-RS" sz="1600" dirty="0" smtClean="0">
                <a:sym typeface="SymbolPS" pitchFamily="18" charset="2"/>
              </a:rPr>
              <a:t>½</a:t>
            </a:r>
            <a:r>
              <a:rPr lang="el-GR" altLang="sr-Latn-RS" sz="1600" dirty="0" smtClean="0">
                <a:sym typeface="Mathematica1" pitchFamily="2" charset="2"/>
              </a:rPr>
              <a:t>Σ</a:t>
            </a:r>
            <a:r>
              <a:rPr lang="hr-HR" altLang="sr-Latn-RS" sz="1600" baseline="-25000" dirty="0" smtClean="0">
                <a:sym typeface="Mathematica1" pitchFamily="2" charset="2"/>
              </a:rPr>
              <a:t>x</a:t>
            </a:r>
          </a:p>
          <a:p>
            <a:pPr marL="457200" lvl="1" indent="0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6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GB" altLang="sr-Latn-RS" sz="1600" dirty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 </a:t>
            </a: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=</a:t>
            </a:r>
            <a:r>
              <a:rPr lang="en-GB" altLang="sr-Latn-RS" sz="1600" dirty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 </a:t>
            </a: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½</a:t>
            </a:r>
            <a:r>
              <a:rPr lang="el-GR" altLang="sr-Latn-RS" sz="1600" dirty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Σ</a:t>
            </a:r>
            <a:r>
              <a:rPr lang="hr-HR" altLang="sr-Latn-RS" sz="1600" baseline="-250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x</a:t>
            </a:r>
            <a:r>
              <a:rPr lang="en-GB" altLang="sr-Latn-RS" sz="1600" dirty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 </a:t>
            </a:r>
            <a:r>
              <a:rPr lang="en-GB" altLang="sr-Latn-RS" sz="1600" dirty="0" smtClean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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 ½ </a:t>
            </a: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(C x 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2</a:t>
            </a:r>
            <a:r>
              <a:rPr lang="hr-HR" altLang="sr-Latn-RS" sz="1600" baseline="300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e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)</a:t>
            </a:r>
            <a:r>
              <a:rPr lang="hr-HR" altLang="sr-Latn-RS" sz="1600" baseline="300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d</a:t>
            </a:r>
          </a:p>
          <a:p>
            <a:pPr marL="457200" lvl="1" indent="0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altLang="sr-Latn-RS" sz="1600" baseline="300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 </a:t>
            </a:r>
            <a:r>
              <a:rPr lang="hr-HR" altLang="sr-Latn-RS" sz="1600" baseline="30000" dirty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	</a:t>
            </a:r>
            <a:r>
              <a:rPr lang="hr-HR" altLang="sr-Latn-RS" sz="1600" baseline="300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         </a:t>
            </a:r>
            <a:r>
              <a:rPr lang="en-GB" altLang="sr-Latn-RS" sz="1600" dirty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</a:t>
            </a: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 ½ 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(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M</a:t>
            </a:r>
            <a:r>
              <a:rPr lang="hr-HR" altLang="sr-Latn-RS" sz="1600" baseline="300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e</a:t>
            </a: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 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x </a:t>
            </a: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2</a:t>
            </a:r>
            <a:r>
              <a:rPr lang="hr-HR" altLang="sr-Latn-RS" sz="1600" baseline="30000" dirty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e</a:t>
            </a: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)</a:t>
            </a:r>
            <a:r>
              <a:rPr lang="hr-HR" altLang="sr-Latn-RS" sz="1600" baseline="30000" dirty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d</a:t>
            </a:r>
            <a:r>
              <a:rPr lang="hr-HR" altLang="sr-Latn-RS" sz="1600" baseline="300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 	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 </a:t>
            </a:r>
            <a:endParaRPr lang="hr-HR" altLang="sr-Latn-RS" sz="1600" baseline="-25000" dirty="0">
              <a:solidFill>
                <a:schemeClr val="bg1">
                  <a:lumMod val="50000"/>
                </a:schemeClr>
              </a:solidFill>
              <a:sym typeface="Mathematica1" pitchFamily="2" charset="2"/>
            </a:endParaRPr>
          </a:p>
          <a:p>
            <a:pPr marL="457200" lvl="1" indent="0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altLang="sr-Latn-RS" sz="1600" baseline="300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 	         </a:t>
            </a:r>
            <a:r>
              <a:rPr lang="en-GB" altLang="sr-Latn-RS" sz="1600" dirty="0" smtClean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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 ½ (2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M)</a:t>
            </a:r>
            <a:r>
              <a:rPr lang="hr-HR" altLang="sr-Latn-RS" sz="1600" baseline="300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ed </a:t>
            </a:r>
            <a:r>
              <a:rPr lang="hr-HR" altLang="sr-Latn-RS" sz="1600" baseline="30000" dirty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	         </a:t>
            </a:r>
            <a:r>
              <a:rPr lang="hr-HR" altLang="sr-Latn-RS" sz="1600" baseline="300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/>
            </a:r>
            <a:br>
              <a:rPr lang="hr-HR" altLang="sr-Latn-RS" sz="1600" baseline="300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</a:br>
            <a:r>
              <a:rPr lang="hr-HR" altLang="sr-Latn-RS" sz="1600" baseline="300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	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      </a:t>
            </a:r>
            <a:r>
              <a:rPr lang="en-GB" altLang="sr-Latn-RS" sz="1600" dirty="0" smtClean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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  <a:sym typeface="SymbolPS" pitchFamily="18" charset="2"/>
              </a:rPr>
              <a:t> 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  <a:sym typeface="Mathematica1" pitchFamily="2" charset="2"/>
              </a:rPr>
              <a:t>M (mod m)</a:t>
            </a:r>
            <a:endParaRPr lang="hr-H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 eaLnBrk="1" hangingPunct="1">
              <a:spcAft>
                <a:spcPts val="400"/>
              </a:spcAft>
              <a:buNone/>
              <a:defRPr/>
            </a:pPr>
            <a:endParaRPr lang="hr-HR" sz="1600" dirty="0" smtClean="0"/>
          </a:p>
          <a:p>
            <a:pPr marL="0" indent="0" eaLnBrk="1" hangingPunct="1">
              <a:spcAft>
                <a:spcPts val="400"/>
              </a:spcAft>
              <a:buNone/>
              <a:defRPr/>
            </a:pPr>
            <a:endParaRPr lang="hr-HR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sz="16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sz="16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sz="16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sz="1600" dirty="0" smtClean="0"/>
          </a:p>
        </p:txBody>
      </p:sp>
    </p:spTree>
    <p:extLst>
      <p:ext uri="{BB962C8B-B14F-4D97-AF65-F5344CB8AC3E}">
        <p14:creationId xmlns:p14="http://schemas.microsoft.com/office/powerpoint/2010/main" val="13063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B5B78BFC-92D3-4A3B-86BF-3154B18335DD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31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/>
              <a:t>RSA </a:t>
            </a:r>
            <a:r>
              <a:rPr lang="fr-CH" altLang="sr-Latn-RS" dirty="0" err="1"/>
              <a:t>enkripcija</a:t>
            </a:r>
            <a:r>
              <a:rPr lang="fr-CH" altLang="sr-Latn-RS" dirty="0"/>
              <a:t> u </a:t>
            </a:r>
            <a:r>
              <a:rPr lang="fr-CH" altLang="sr-Latn-RS" dirty="0" err="1"/>
              <a:t>praksi</a:t>
            </a:r>
            <a:endParaRPr lang="en-GB" altLang="sr-Latn-RS" sz="2400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7150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/>
              <a:t>RSA šifra </a:t>
            </a:r>
            <a:r>
              <a:rPr lang="hr-HR" sz="2000" dirty="0" smtClean="0"/>
              <a:t>(u </a:t>
            </a:r>
            <a:r>
              <a:rPr lang="hr-HR" sz="2000" dirty="0"/>
              <a:t>izvornom </a:t>
            </a:r>
            <a:r>
              <a:rPr lang="hr-HR" sz="2000" dirty="0" smtClean="0"/>
              <a:t>obliku) deterministicka je funkcija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 smtClean="0"/>
              <a:t>Mnogi sigurnosni problemi</a:t>
            </a:r>
            <a:endParaRPr lang="hr-HR" sz="1200" dirty="0" smtClean="0"/>
          </a:p>
          <a:p>
            <a:pPr marL="457200" lvl="1" indent="-457200"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hr-HR" dirty="0" smtClean="0">
                <a:solidFill>
                  <a:srgbClr val="C00000"/>
                </a:solidFill>
              </a:rPr>
              <a:t>U praksi se zbog navedenih problema </a:t>
            </a:r>
            <a:r>
              <a:rPr lang="hr-HR" i="1" dirty="0" smtClean="0">
                <a:solidFill>
                  <a:srgbClr val="C00000"/>
                </a:solidFill>
              </a:rPr>
              <a:t>plaintextu</a:t>
            </a:r>
            <a:r>
              <a:rPr lang="hr-HR" dirty="0" smtClean="0">
                <a:solidFill>
                  <a:srgbClr val="C00000"/>
                </a:solidFill>
              </a:rPr>
              <a:t> </a:t>
            </a:r>
            <a:r>
              <a:rPr lang="fr-CH" dirty="0" err="1" smtClean="0">
                <a:solidFill>
                  <a:srgbClr val="C00000"/>
                </a:solidFill>
              </a:rPr>
              <a:t>dodaj</a:t>
            </a:r>
            <a:r>
              <a:rPr lang="hr-HR" dirty="0" smtClean="0">
                <a:solidFill>
                  <a:srgbClr val="C00000"/>
                </a:solidFill>
              </a:rPr>
              <a:t>e</a:t>
            </a:r>
            <a:r>
              <a:rPr lang="fr-CH" dirty="0" smtClean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slučajna </a:t>
            </a:r>
            <a:r>
              <a:rPr lang="fr-CH" dirty="0" err="1" smtClean="0">
                <a:solidFill>
                  <a:srgbClr val="C00000"/>
                </a:solidFill>
              </a:rPr>
              <a:t>vrijednost</a:t>
            </a:r>
            <a:r>
              <a:rPr lang="fr-CH" dirty="0" smtClean="0">
                <a:solidFill>
                  <a:srgbClr val="C00000"/>
                </a:solidFill>
              </a:rPr>
              <a:t> </a:t>
            </a:r>
            <a:r>
              <a:rPr lang="fr-CH" dirty="0" err="1" smtClean="0">
                <a:solidFill>
                  <a:srgbClr val="C00000"/>
                </a:solidFill>
              </a:rPr>
              <a:t>prije</a:t>
            </a:r>
            <a:r>
              <a:rPr lang="fr-CH" dirty="0" smtClean="0">
                <a:solidFill>
                  <a:srgbClr val="C00000"/>
                </a:solidFill>
              </a:rPr>
              <a:t> </a:t>
            </a:r>
            <a:r>
              <a:rPr lang="fr-CH" dirty="0" err="1" smtClean="0">
                <a:solidFill>
                  <a:srgbClr val="C00000"/>
                </a:solidFill>
              </a:rPr>
              <a:t>enkripcij</a:t>
            </a:r>
            <a:r>
              <a:rPr lang="hr-HR" dirty="0">
                <a:solidFill>
                  <a:srgbClr val="C00000"/>
                </a:solidFill>
              </a:rPr>
              <a:t>e (eng. </a:t>
            </a:r>
            <a:r>
              <a:rPr lang="hr-HR" i="1" dirty="0">
                <a:solidFill>
                  <a:srgbClr val="C00000"/>
                </a:solidFill>
              </a:rPr>
              <a:t>random padding</a:t>
            </a:r>
            <a:r>
              <a:rPr lang="hr-HR" dirty="0" smtClean="0">
                <a:solidFill>
                  <a:srgbClr val="C00000"/>
                </a:solidFill>
              </a:rPr>
              <a:t>)</a:t>
            </a:r>
            <a:endParaRPr lang="en-GB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CA523BA4-9B74-4D2E-82CD-FCA181E2FFE4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32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smtClean="0"/>
              <a:t>RSA </a:t>
            </a:r>
            <a:r>
              <a:rPr lang="fr-CH" altLang="sr-Latn-RS" dirty="0" err="1" smtClean="0"/>
              <a:t>enkripcija</a:t>
            </a:r>
            <a:r>
              <a:rPr lang="fr-CH" altLang="sr-Latn-RS" dirty="0" smtClean="0"/>
              <a:t> u </a:t>
            </a:r>
            <a:r>
              <a:rPr lang="fr-CH" altLang="sr-Latn-RS" dirty="0" err="1" smtClean="0"/>
              <a:t>praksi</a:t>
            </a:r>
            <a:endParaRPr lang="en-GB" altLang="sr-Latn-RS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400"/>
              </a:spcAft>
            </a:pPr>
            <a:r>
              <a:rPr lang="fr-CH" altLang="sr-Latn-RS" sz="2000" dirty="0" smtClean="0"/>
              <a:t>Public Key </a:t>
            </a:r>
            <a:r>
              <a:rPr lang="fr-CH" altLang="sr-Latn-RS" sz="2000" dirty="0" err="1" smtClean="0"/>
              <a:t>Cryptography</a:t>
            </a:r>
            <a:r>
              <a:rPr lang="fr-CH" altLang="sr-Latn-RS" sz="2000" dirty="0" smtClean="0"/>
              <a:t> Standard </a:t>
            </a:r>
            <a:r>
              <a:rPr lang="hr-HR" altLang="sr-Latn-RS" sz="2000" dirty="0" smtClean="0"/>
              <a:t>#1 </a:t>
            </a:r>
            <a:r>
              <a:rPr lang="fr-CH" altLang="sr-Latn-RS" sz="2000" dirty="0" smtClean="0"/>
              <a:t>(PKCS</a:t>
            </a:r>
            <a:r>
              <a:rPr lang="hr-HR" altLang="sr-Latn-RS" sz="2000" dirty="0" smtClean="0"/>
              <a:t> #1</a:t>
            </a:r>
            <a:r>
              <a:rPr lang="fr-CH" altLang="sr-Latn-RS" sz="2000" dirty="0" smtClean="0"/>
              <a:t>)</a:t>
            </a: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</a:pPr>
            <a:r>
              <a:rPr lang="fr-CH" altLang="sr-Latn-RS" sz="1600" dirty="0" err="1" smtClean="0"/>
              <a:t>Definira</a:t>
            </a:r>
            <a:r>
              <a:rPr lang="hr-HR" altLang="sr-Latn-RS" sz="1600" dirty="0" smtClean="0"/>
              <a:t> nacin </a:t>
            </a:r>
            <a:r>
              <a:rPr lang="fr-CH" altLang="sr-Latn-RS" sz="1600" dirty="0" err="1" smtClean="0"/>
              <a:t>enkodiran</a:t>
            </a:r>
            <a:r>
              <a:rPr lang="hr-HR" altLang="sr-Latn-RS" sz="1600" dirty="0" smtClean="0"/>
              <a:t>ja</a:t>
            </a:r>
            <a:r>
              <a:rPr lang="fr-CH" altLang="sr-Latn-RS" sz="1600" dirty="0" smtClean="0"/>
              <a:t> </a:t>
            </a:r>
            <a:r>
              <a:rPr lang="hr-HR" altLang="sr-Latn-RS" sz="1600" dirty="0" smtClean="0"/>
              <a:t>poruka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koje</a:t>
            </a:r>
            <a:r>
              <a:rPr lang="fr-CH" altLang="sr-Latn-RS" sz="1600" dirty="0" smtClean="0"/>
              <a:t> ce </a:t>
            </a:r>
            <a:r>
              <a:rPr lang="fr-CH" altLang="sr-Latn-RS" sz="1600" dirty="0" err="1" smtClean="0"/>
              <a:t>biti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potpisane</a:t>
            </a:r>
            <a:r>
              <a:rPr lang="fr-CH" altLang="sr-Latn-RS" sz="1600" dirty="0" smtClean="0"/>
              <a:t> </a:t>
            </a:r>
            <a:r>
              <a:rPr lang="hr-HR" altLang="sr-Latn-RS" sz="1600" dirty="0" smtClean="0"/>
              <a:t>odnosno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enkriptirane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upotrebom</a:t>
            </a:r>
            <a:r>
              <a:rPr lang="fr-CH" altLang="sr-Latn-RS" sz="1600" dirty="0" smtClean="0"/>
              <a:t> RSA </a:t>
            </a:r>
            <a:r>
              <a:rPr lang="fr-CH" altLang="sr-Latn-RS" sz="1600" dirty="0" err="1" smtClean="0"/>
              <a:t>algoritma</a:t>
            </a:r>
            <a:endParaRPr lang="hr-HR" altLang="sr-Latn-RS" sz="1600" dirty="0" smtClean="0"/>
          </a:p>
          <a:p>
            <a:pPr eaLnBrk="1" hangingPunct="1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</a:pPr>
            <a:r>
              <a:rPr lang="hr-HR" altLang="sr-Latn-RS" sz="2000" dirty="0" smtClean="0"/>
              <a:t>Enkodiranje poruka za RSA enkripciju</a:t>
            </a:r>
            <a:endParaRPr lang="fr-CH" altLang="sr-Latn-RS" sz="16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600" dirty="0" smtClean="0"/>
              <a:t>PKCS1-v1_5 (nesigurno, ali često u uporabi)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600" i="1" dirty="0" smtClean="0">
                <a:solidFill>
                  <a:srgbClr val="C00000"/>
                </a:solidFill>
              </a:rPr>
              <a:t>Optimal Asymmetric Encryption Padding</a:t>
            </a:r>
            <a:r>
              <a:rPr lang="hr-HR" altLang="sr-Latn-RS" sz="1600" dirty="0" smtClean="0">
                <a:solidFill>
                  <a:srgbClr val="C00000"/>
                </a:solidFill>
              </a:rPr>
              <a:t> (OAEP) </a:t>
            </a:r>
            <a:r>
              <a:rPr lang="hr-HR" altLang="sr-Latn-RS" sz="1600" dirty="0" smtClean="0"/>
              <a:t>(sigurno, koristite u praksi)</a:t>
            </a:r>
            <a:endParaRPr lang="en-US" altLang="sr-Latn-RS" sz="1800" dirty="0" smtClean="0"/>
          </a:p>
          <a:p>
            <a:pPr eaLnBrk="1" hangingPunct="1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</a:pPr>
            <a:r>
              <a:rPr lang="hr-HR" altLang="sr-Latn-RS" sz="2000" dirty="0"/>
              <a:t>Enkodiranje poruka za RSA </a:t>
            </a:r>
            <a:r>
              <a:rPr lang="hr-HR" altLang="sr-Latn-RS" sz="2000" dirty="0" smtClean="0"/>
              <a:t>potpisivanje</a:t>
            </a:r>
            <a:endParaRPr lang="fr-CH" altLang="sr-Latn-RS" sz="1600" dirty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600" dirty="0" smtClean="0"/>
              <a:t>PKCS1-v1_5 (sigurno ali vidi u nastavku)</a:t>
            </a:r>
            <a:endParaRPr lang="hr-HR" altLang="sr-Latn-RS" sz="1600" dirty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600" i="1" dirty="0" smtClean="0">
                <a:solidFill>
                  <a:srgbClr val="C00000"/>
                </a:solidFill>
              </a:rPr>
              <a:t>Probabilistic </a:t>
            </a:r>
            <a:r>
              <a:rPr lang="hr-HR" altLang="sr-Latn-RS" sz="1600" i="1" dirty="0">
                <a:solidFill>
                  <a:srgbClr val="C00000"/>
                </a:solidFill>
              </a:rPr>
              <a:t>Signature Scheme (PSS</a:t>
            </a:r>
            <a:r>
              <a:rPr lang="hr-HR" altLang="sr-Latn-RS" sz="1600" i="1" dirty="0" smtClean="0">
                <a:solidFill>
                  <a:srgbClr val="C00000"/>
                </a:solidFill>
              </a:rPr>
              <a:t>) </a:t>
            </a:r>
            <a:r>
              <a:rPr lang="hr-HR" altLang="sr-Latn-RS" sz="1600" dirty="0" smtClean="0"/>
              <a:t>(</a:t>
            </a:r>
            <a:r>
              <a:rPr lang="hr-HR" altLang="sr-Latn-RS" sz="1600" dirty="0"/>
              <a:t>sigurno</a:t>
            </a:r>
            <a:r>
              <a:rPr lang="hr-HR" altLang="sr-Latn-RS" sz="1600" dirty="0" smtClean="0"/>
              <a:t>, </a:t>
            </a:r>
            <a:r>
              <a:rPr lang="hr-HR" altLang="sr-Latn-RS" sz="1600" dirty="0"/>
              <a:t>koristite u praksi)</a:t>
            </a:r>
            <a:endParaRPr lang="en-GB" altLang="sr-Latn-RS" sz="1600" dirty="0"/>
          </a:p>
          <a:p>
            <a:pPr eaLnBrk="1" hangingPunct="1"/>
            <a:endParaRPr lang="en-US" altLang="sr-Latn-RS" sz="1800" dirty="0" smtClean="0"/>
          </a:p>
          <a:p>
            <a:pPr eaLnBrk="1" hangingPunct="1"/>
            <a:endParaRPr lang="en-US" altLang="sr-Latn-RS" sz="1800" dirty="0" smtClean="0"/>
          </a:p>
          <a:p>
            <a:pPr eaLnBrk="1" hangingPunct="1">
              <a:buFontTx/>
              <a:buNone/>
            </a:pPr>
            <a:endParaRPr lang="en-US" altLang="sr-Latn-R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CA523BA4-9B74-4D2E-82CD-FCA181E2FFE4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33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smtClean="0"/>
              <a:t>RSA </a:t>
            </a:r>
            <a:r>
              <a:rPr lang="fr-CH" altLang="sr-Latn-RS" dirty="0" err="1" smtClean="0"/>
              <a:t>enkripcija</a:t>
            </a:r>
            <a:r>
              <a:rPr lang="fr-CH" altLang="sr-Latn-RS" dirty="0" smtClean="0"/>
              <a:t> u </a:t>
            </a:r>
            <a:r>
              <a:rPr lang="fr-CH" altLang="sr-Latn-RS" dirty="0" err="1" smtClean="0"/>
              <a:t>praksi</a:t>
            </a:r>
            <a:endParaRPr lang="en-GB" altLang="sr-Latn-RS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</a:pPr>
            <a:r>
              <a:rPr lang="hr-HR" altLang="sr-Latn-RS" sz="2000" dirty="0" smtClean="0"/>
              <a:t>Enkodiranje poruka za RSA enkripciju</a:t>
            </a:r>
            <a:endParaRPr lang="fr-CH" altLang="sr-Latn-RS" sz="16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600" dirty="0" smtClean="0"/>
              <a:t>PKCS1-v1_5: 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</a:rPr>
              <a:t>Encoded Message =  </a:t>
            </a:r>
            <a:r>
              <a:rPr lang="hr-HR" altLang="sr-Latn-RS" sz="1600" dirty="0">
                <a:solidFill>
                  <a:srgbClr val="339966"/>
                </a:solidFill>
              </a:rPr>
              <a:t>0x00</a:t>
            </a: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</a:rPr>
              <a:t> || </a:t>
            </a:r>
            <a:r>
              <a:rPr lang="hr-HR" altLang="sr-Latn-RS" sz="1600" dirty="0">
                <a:solidFill>
                  <a:srgbClr val="339966"/>
                </a:solidFill>
              </a:rPr>
              <a:t>0x02</a:t>
            </a: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</a:rPr>
              <a:t> || 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</a:rPr>
              <a:t>PS || </a:t>
            </a:r>
            <a:r>
              <a:rPr lang="hr-HR" altLang="sr-Latn-RS" sz="1600" dirty="0">
                <a:solidFill>
                  <a:srgbClr val="339966"/>
                </a:solidFill>
              </a:rPr>
              <a:t>0x00</a:t>
            </a: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</a:rPr>
              <a:t> || </a:t>
            </a:r>
            <a:r>
              <a:rPr lang="hr-HR" altLang="sr-Latn-RS" sz="1600" dirty="0" smtClean="0">
                <a:solidFill>
                  <a:srgbClr val="C00000"/>
                </a:solidFill>
              </a:rPr>
              <a:t>M</a:t>
            </a:r>
            <a:r>
              <a:rPr lang="hr-HR" altLang="sr-Latn-R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sr-Latn-R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altLang="sr-Latn-RS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275588" y="1741206"/>
            <a:ext cx="70104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plaintext =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'abcdABCD0000'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key = {key: PUBLIC_KEY, padding: crypto.constants.RSA_PKCS1_PADDING}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ciphertext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crypto.publicEncrypt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(key,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Buffer.from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(plaintext))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key = {key: PRIVATE_KEY, padding: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crypto.constants.RSA_NO_PADDING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decrypted_plaintext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crypto.privateDecrypt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(key,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ciphertext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" y="3484602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dirty="0" smtClean="0">
                <a:latin typeface="Consolas" panose="020B0609020204030204" pitchFamily="49" charset="0"/>
              </a:rPr>
              <a:t>Plaintext</a:t>
            </a:r>
            <a:r>
              <a:rPr lang="hr-HR" sz="1200" b="1" dirty="0">
                <a:latin typeface="Consolas" panose="020B0609020204030204" pitchFamily="49" charset="0"/>
              </a:rPr>
              <a:t>: </a:t>
            </a:r>
            <a:r>
              <a:rPr lang="en-US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abcdABCD0000</a:t>
            </a:r>
            <a:endParaRPr lang="hr-HR" sz="1200" dirty="0">
              <a:latin typeface="Consolas" panose="020B0609020204030204" pitchFamily="49" charset="0"/>
            </a:endParaRPr>
          </a:p>
          <a:p>
            <a:r>
              <a:rPr lang="hr-HR" sz="1200" b="1" dirty="0" smtClean="0">
                <a:latin typeface="Consolas" panose="020B0609020204030204" pitchFamily="49" charset="0"/>
              </a:rPr>
              <a:t/>
            </a:r>
            <a:br>
              <a:rPr lang="hr-HR" sz="1200" b="1" dirty="0" smtClean="0">
                <a:latin typeface="Consolas" panose="020B0609020204030204" pitchFamily="49" charset="0"/>
              </a:rPr>
            </a:br>
            <a:r>
              <a:rPr lang="en-US" sz="1200" b="1" dirty="0" smtClean="0">
                <a:latin typeface="Consolas" panose="020B0609020204030204" pitchFamily="49" charset="0"/>
              </a:rPr>
              <a:t>Ciphertext:</a:t>
            </a:r>
            <a:r>
              <a:rPr lang="en-US" sz="1200" dirty="0" smtClean="0">
                <a:latin typeface="Consolas" panose="020B0609020204030204" pitchFamily="49" charset="0"/>
              </a:rPr>
              <a:t>1a8a9c8263e342727967b7b742516ab545522bfb865ff8bbb4808ddd7a24b6178f150aeb42a9b8a47f73b7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f25747f5e3023c426bd4b1595c2ca3fa9940a74061bf1e093b5328ab2a6b6cf7da2e7602c6c990c3706078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3d44e0274b5fcc1a1e83181f4893b96015955c526b56cce15bbd05e1d459d0bd9e1fbfd0e6af51428a5211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bf6dd0f26cadbfbde0a3f1f6a4b54905e854b893e19f38ae40214338a9078d42d369506f9460684a038547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dea4e475eceb95c5887ee54b56b5f81da37681afb4f7070206ee6664dabb09eb8a1b122ad1557b0af1668e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eb00cbab72e9db6da822419059cb90d95a28948e9d64e7b564c7b29ac862547e7ad144c01f5485b523</a:t>
            </a:r>
            <a:r>
              <a:rPr lang="hr-HR" sz="1200" dirty="0" smtClean="0">
                <a:latin typeface="Consolas" panose="020B0609020204030204" pitchFamily="49" charset="0"/>
              </a:rPr>
              <a:t/>
            </a:r>
            <a:br>
              <a:rPr lang="hr-HR" sz="1200" dirty="0" smtClean="0">
                <a:latin typeface="Consolas" panose="020B0609020204030204" pitchFamily="49" charset="0"/>
              </a:rPr>
            </a:br>
            <a:endParaRPr lang="hr-HR" sz="1200" dirty="0" smtClean="0">
              <a:latin typeface="Consolas" panose="020B0609020204030204" pitchFamily="49" charset="0"/>
            </a:endParaRPr>
          </a:p>
          <a:p>
            <a:r>
              <a:rPr lang="en-US" sz="1200" b="1" dirty="0" smtClean="0">
                <a:latin typeface="Consolas" panose="020B0609020204030204" pitchFamily="49" charset="0"/>
              </a:rPr>
              <a:t>Decrypted:</a:t>
            </a:r>
            <a:r>
              <a:rPr lang="hr-HR" sz="1200" b="1" dirty="0" smtClean="0"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0002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c1c9395dc67385c8ffab541171a9df57a519fdee0c6f35d97eb225993c9f4ea83ea8ea4c867591bb9f</a:t>
            </a: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91ddc83c156d73f6d2926a8b464d6178f02237cdf2711c6a61ff2be38195c1f23278747adb2abcb70b7276</a:t>
            </a: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520c3ee7c162e54e4df0d1be026966dc9b7db63808431dee466daf42baf389f7ea33fb3b5ae59ed3d3e344</a:t>
            </a: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92a4719fe2ea28c174e026a5331b5abe76a3062a3dfe0881fd480b475bf00cce0e027b8defece021ad7b18</a:t>
            </a: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b4b519a6017545cc1c2e1a27c8187a9afc37bf1e84cc1034a35102776560651166e63a3315cdbb1de68c9f</a:t>
            </a: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6c269ee2489f823f0c5147270ee42cf2a7997ea5c78985d1eb0b6475</a:t>
            </a:r>
            <a:r>
              <a:rPr lang="en-US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00</a:t>
            </a:r>
            <a:r>
              <a:rPr lang="en-US" sz="12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616263644142434430303030</a:t>
            </a:r>
            <a:endParaRPr lang="en-US" sz="12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CA523BA4-9B74-4D2E-82CD-FCA181E2FFE4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34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smtClean="0"/>
              <a:t>RSA </a:t>
            </a:r>
            <a:r>
              <a:rPr lang="fr-CH" altLang="sr-Latn-RS" dirty="0" err="1" smtClean="0"/>
              <a:t>enkripcija</a:t>
            </a:r>
            <a:r>
              <a:rPr lang="fr-CH" altLang="sr-Latn-RS" dirty="0" smtClean="0"/>
              <a:t> u </a:t>
            </a:r>
            <a:r>
              <a:rPr lang="fr-CH" altLang="sr-Latn-RS" dirty="0" err="1" smtClean="0"/>
              <a:t>praksi</a:t>
            </a:r>
            <a:endParaRPr lang="en-GB" altLang="sr-Latn-RS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</a:pPr>
            <a:r>
              <a:rPr lang="hr-HR" altLang="sr-Latn-RS" sz="2000" dirty="0" smtClean="0"/>
              <a:t>Probabilistička RSA enkripcija: ista poruka više puta</a:t>
            </a:r>
            <a:endParaRPr lang="en-US" altLang="sr-Latn-RS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914400" y="1338619"/>
            <a:ext cx="7010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plaintext =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'abcdABCD0000'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key = {key: PUBLIC_KEY, padding: crypto.constants.RSA_PKCS1_PADDING}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ciphertext</a:t>
            </a:r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crypto.publicEncrypt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(key,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Buffer.from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(plaintext))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ciphertext</a:t>
            </a:r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crypto.publicEncrypt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(key,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Buffer.from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(plaintext))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ciphertext</a:t>
            </a:r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crypto.publicEncrypt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(key,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Buffer.from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(plaintext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6670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latin typeface="Consolas" panose="020B0609020204030204" pitchFamily="49" charset="0"/>
              </a:rPr>
              <a:t>Ciphertext</a:t>
            </a:r>
            <a:r>
              <a:rPr lang="hr-HR" sz="1200" b="1" dirty="0" smtClean="0">
                <a:latin typeface="Consolas" panose="020B0609020204030204" pitchFamily="49" charset="0"/>
              </a:rPr>
              <a:t>1</a:t>
            </a:r>
            <a:r>
              <a:rPr lang="en-US" sz="1200" b="1" dirty="0" smtClean="0"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latin typeface="Consolas" panose="020B0609020204030204" pitchFamily="49" charset="0"/>
              </a:rPr>
              <a:t>1a8a9c8263e342727967b7b742516ab545522bfb865ff8bbb4808ddd7a24b6178f150aeb42a9b8a47f73b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7f25747f5e3023c426bd4b1595c2ca3fa9940a74061bf1e093b5328ab2a6b6cf7da2e7602c6c990c370607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83d44e0274b5fcc1a1e83181f4893b96015955c526b56cce15bbd05e1d459d0bd9e1fbfd0e6af51428a521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1bf6dd0f26cadbfbde0a3f1f6a4b54905e854b893e19f38ae40214338a9078d42d369506f9460684a03854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7dea4e475eceb95c5887ee54b56b5f81da37681afb4f7070206ee6664dabb09eb8a1b122ad1557b0af1668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eeb00cbab72e9db6da822419059cb90d95a28948e9d64e7b564c7b29ac862547e7ad144c01f5485b523</a:t>
            </a:r>
            <a:r>
              <a:rPr lang="hr-HR" sz="1200" dirty="0" smtClean="0">
                <a:latin typeface="Consolas" panose="020B0609020204030204" pitchFamily="49" charset="0"/>
              </a:rPr>
              <a:t/>
            </a:r>
            <a:br>
              <a:rPr lang="hr-HR" sz="1200" dirty="0" smtClean="0">
                <a:latin typeface="Consolas" panose="020B0609020204030204" pitchFamily="49" charset="0"/>
              </a:rPr>
            </a:br>
            <a:endParaRPr lang="hr-HR" sz="1200" dirty="0" smtClean="0">
              <a:latin typeface="Consolas" panose="020B0609020204030204" pitchFamily="49" charset="0"/>
            </a:endParaRPr>
          </a:p>
          <a:p>
            <a:r>
              <a:rPr lang="en-US" sz="1200" b="1" dirty="0" err="1" smtClean="0">
                <a:latin typeface="Consolas" panose="020B0609020204030204" pitchFamily="49" charset="0"/>
              </a:rPr>
              <a:t>Ciphertext</a:t>
            </a:r>
            <a:r>
              <a:rPr lang="hr-HR" sz="1200" b="1" dirty="0" smtClean="0">
                <a:latin typeface="Consolas" panose="020B0609020204030204" pitchFamily="49" charset="0"/>
              </a:rPr>
              <a:t>2</a:t>
            </a:r>
            <a:r>
              <a:rPr lang="en-US" sz="1200" b="1" dirty="0" smtClean="0"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latin typeface="Consolas" panose="020B0609020204030204" pitchFamily="49" charset="0"/>
              </a:rPr>
              <a:t>9b692f169a2f990babedd5d5de92d7c902bd762b12275f967dc347a43ee89dc9e019d7cb22c57bf81c6a8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3bb257be275b6081134bc1f836a933dff1b72d9e31bc27f6f4e79335ebfe24f23aa2ce4a4dd1aaff5c224f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c83600b1f5c168b4beb2d41bc26eeada1add74bf57351190ee0351fef8ed04602e0d8dc4f4042cbf1d2969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06a3cd20902df53e7cca2d549f5c4dc06f5eadb22fc0091e38e8eafd6c898eeeb85bac5ede68ef1cfe6e87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6077831676f55746fa045658f359aff41145e0b91bdba8d19bf4f6a664c8c65400716495e24ec9e7ef7148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8ec1dc0c4e6ef2092e73fecac8e78386b1e62c1032ac0a913691aee9e4d556ed61383a973a32f30dd01</a:t>
            </a:r>
            <a:r>
              <a:rPr lang="hr-HR" sz="1200" dirty="0" smtClean="0">
                <a:latin typeface="Consolas" panose="020B0609020204030204" pitchFamily="49" charset="0"/>
              </a:rPr>
              <a:t/>
            </a:r>
            <a:br>
              <a:rPr lang="hr-HR" sz="1200" dirty="0" smtClean="0">
                <a:latin typeface="Consolas" panose="020B0609020204030204" pitchFamily="49" charset="0"/>
              </a:rPr>
            </a:br>
            <a:endParaRPr lang="hr-HR" sz="1200" dirty="0" smtClean="0">
              <a:latin typeface="Consolas" panose="020B0609020204030204" pitchFamily="49" charset="0"/>
            </a:endParaRPr>
          </a:p>
          <a:p>
            <a:r>
              <a:rPr lang="en-US" sz="1200" b="1" dirty="0" err="1" smtClean="0">
                <a:latin typeface="Consolas" panose="020B0609020204030204" pitchFamily="49" charset="0"/>
              </a:rPr>
              <a:t>Ciphertext</a:t>
            </a:r>
            <a:r>
              <a:rPr lang="hr-HR" sz="1200" b="1" dirty="0" smtClean="0">
                <a:latin typeface="Consolas" panose="020B0609020204030204" pitchFamily="49" charset="0"/>
              </a:rPr>
              <a:t>3</a:t>
            </a:r>
            <a:r>
              <a:rPr lang="en-US" sz="1200" b="1" dirty="0" smtClean="0"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latin typeface="Consolas" panose="020B0609020204030204" pitchFamily="49" charset="0"/>
              </a:rPr>
              <a:t>08e6b9d4cab011c6d01ae35c25c546e211e24f459c4e9c762aaad36d5e40089a2b385f9cb71dfaed4f90a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ef785ae7ff3b7cd5bfb14fb338d946db74126d66cf3e0343df11cd8bb6dfd16771a8ce1cfac20773523d6c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6c32366fe7928bff0bbdb19d1042e5dcf18fa91c64deb5523dec91445920eb347d4b9e3a7818ff1a08e348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932c524d5e8c68d230d4677380e262c1dbadec8c2f86f5e27f10c021281ceb48de518b7212e068b107e5ec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0aa64dc5a5ee04a287e6dda88072e0032a8a2b298bbac37d1d6017c8c895fa95a6563cff7e0c44da10388e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f15eef4b7160c37c16cf0ebc34e329717de5528fd93c00f332b704aef36e61142c37455d207e86647b1</a:t>
            </a:r>
            <a:endParaRPr lang="en-US" sz="12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CA523BA4-9B74-4D2E-82CD-FCA181E2FFE4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35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smtClean="0"/>
              <a:t>RSA </a:t>
            </a:r>
            <a:r>
              <a:rPr lang="fr-CH" altLang="sr-Latn-RS" dirty="0" err="1" smtClean="0"/>
              <a:t>enkripcija</a:t>
            </a:r>
            <a:r>
              <a:rPr lang="fr-CH" altLang="sr-Latn-RS" dirty="0" smtClean="0"/>
              <a:t> u </a:t>
            </a:r>
            <a:r>
              <a:rPr lang="fr-CH" altLang="sr-Latn-RS" dirty="0" err="1" smtClean="0"/>
              <a:t>praksi</a:t>
            </a:r>
            <a:endParaRPr lang="en-GB" altLang="sr-Latn-RS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400"/>
              </a:spcAft>
            </a:pPr>
            <a:r>
              <a:rPr lang="fr-CH" altLang="sr-Latn-RS" sz="2000" dirty="0" smtClean="0"/>
              <a:t>Public Key </a:t>
            </a:r>
            <a:r>
              <a:rPr lang="fr-CH" altLang="sr-Latn-RS" sz="2000" dirty="0" err="1" smtClean="0"/>
              <a:t>Cryptography</a:t>
            </a:r>
            <a:r>
              <a:rPr lang="fr-CH" altLang="sr-Latn-RS" sz="2000" dirty="0" smtClean="0"/>
              <a:t> Standard </a:t>
            </a:r>
            <a:r>
              <a:rPr lang="hr-HR" altLang="sr-Latn-RS" sz="2000" dirty="0" smtClean="0"/>
              <a:t>#1 </a:t>
            </a:r>
            <a:r>
              <a:rPr lang="fr-CH" altLang="sr-Latn-RS" sz="2000" dirty="0" smtClean="0"/>
              <a:t>(PKCS</a:t>
            </a:r>
            <a:r>
              <a:rPr lang="hr-HR" altLang="sr-Latn-RS" sz="2000" dirty="0" smtClean="0"/>
              <a:t> #1</a:t>
            </a:r>
            <a:r>
              <a:rPr lang="fr-CH" altLang="sr-Latn-RS" sz="2000" dirty="0" smtClean="0"/>
              <a:t>)</a:t>
            </a: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</a:pPr>
            <a:r>
              <a:rPr lang="fr-CH" altLang="sr-Latn-RS" sz="1600" dirty="0" err="1" smtClean="0"/>
              <a:t>Definira</a:t>
            </a:r>
            <a:r>
              <a:rPr lang="hr-HR" altLang="sr-Latn-RS" sz="1600" dirty="0" smtClean="0"/>
              <a:t> nacin </a:t>
            </a:r>
            <a:r>
              <a:rPr lang="fr-CH" altLang="sr-Latn-RS" sz="1600" dirty="0" err="1" smtClean="0"/>
              <a:t>enkodiran</a:t>
            </a:r>
            <a:r>
              <a:rPr lang="hr-HR" altLang="sr-Latn-RS" sz="1600" dirty="0" smtClean="0"/>
              <a:t>ja</a:t>
            </a:r>
            <a:r>
              <a:rPr lang="fr-CH" altLang="sr-Latn-RS" sz="1600" dirty="0" smtClean="0"/>
              <a:t> </a:t>
            </a:r>
            <a:r>
              <a:rPr lang="hr-HR" altLang="sr-Latn-RS" sz="1600" dirty="0" smtClean="0"/>
              <a:t>poruka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koje</a:t>
            </a:r>
            <a:r>
              <a:rPr lang="fr-CH" altLang="sr-Latn-RS" sz="1600" dirty="0" smtClean="0"/>
              <a:t> ce </a:t>
            </a:r>
            <a:r>
              <a:rPr lang="fr-CH" altLang="sr-Latn-RS" sz="1600" dirty="0" err="1" smtClean="0"/>
              <a:t>biti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potpisivane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ili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enkriptirane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upotrebom</a:t>
            </a:r>
            <a:r>
              <a:rPr lang="fr-CH" altLang="sr-Latn-RS" sz="1600" dirty="0" smtClean="0"/>
              <a:t> RSA </a:t>
            </a:r>
            <a:r>
              <a:rPr lang="fr-CH" altLang="sr-Latn-RS" sz="1600" dirty="0" err="1" smtClean="0"/>
              <a:t>algoritma</a:t>
            </a:r>
            <a:endParaRPr lang="fr-CH" altLang="sr-Latn-RS" sz="16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</a:pPr>
            <a:r>
              <a:rPr lang="hr-HR" altLang="sr-Latn-RS" sz="1600" dirty="0" smtClean="0"/>
              <a:t>OAEP enkodiranje prema </a:t>
            </a:r>
            <a:r>
              <a:rPr lang="en-US" altLang="sr-Latn-RS" sz="1600" dirty="0" smtClean="0"/>
              <a:t>PKCS</a:t>
            </a:r>
            <a:r>
              <a:rPr lang="hr-HR" altLang="sr-Latn-RS" sz="1600" dirty="0" smtClean="0"/>
              <a:t> </a:t>
            </a:r>
            <a:r>
              <a:rPr lang="en-US" altLang="sr-Latn-RS" sz="1600" dirty="0" smtClean="0"/>
              <a:t>#1 v2.</a:t>
            </a:r>
            <a:r>
              <a:rPr lang="hr-HR" altLang="sr-Latn-RS" sz="1600" dirty="0" smtClean="0"/>
              <a:t>2 standardu:</a:t>
            </a:r>
            <a:endParaRPr lang="en-US" altLang="sr-Latn-RS" sz="1600" dirty="0" smtClean="0"/>
          </a:p>
          <a:p>
            <a:pPr eaLnBrk="1" hangingPunct="1"/>
            <a:endParaRPr lang="en-US" altLang="sr-Latn-RS" sz="1800" dirty="0" smtClean="0"/>
          </a:p>
          <a:p>
            <a:pPr eaLnBrk="1" hangingPunct="1"/>
            <a:endParaRPr lang="en-US" altLang="sr-Latn-RS" sz="1800" dirty="0" smtClean="0"/>
          </a:p>
          <a:p>
            <a:pPr eaLnBrk="1" hangingPunct="1"/>
            <a:endParaRPr lang="en-US" altLang="sr-Latn-RS" sz="1800" dirty="0" smtClean="0"/>
          </a:p>
          <a:p>
            <a:pPr eaLnBrk="1" hangingPunct="1">
              <a:buFontTx/>
              <a:buNone/>
            </a:pPr>
            <a:endParaRPr lang="en-US" altLang="sr-Latn-RS" sz="18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295400" y="2743200"/>
            <a:ext cx="7264400" cy="3429000"/>
            <a:chOff x="1295400" y="2971800"/>
            <a:chExt cx="7264400" cy="3429000"/>
          </a:xfrm>
        </p:grpSpPr>
        <p:sp>
          <p:nvSpPr>
            <p:cNvPr id="27653" name="Rectangle 10"/>
            <p:cNvSpPr>
              <a:spLocks noChangeArrowheads="1"/>
            </p:cNvSpPr>
            <p:nvPr/>
          </p:nvSpPr>
          <p:spPr bwMode="auto">
            <a:xfrm>
              <a:off x="5202238" y="2971800"/>
              <a:ext cx="2743200" cy="4572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sr-Latn-RS" sz="1600">
                  <a:latin typeface="Comic Sans MS" panose="030F0702030302020204" pitchFamily="66" charset="0"/>
                </a:rPr>
                <a:t>message to be encrypted</a:t>
              </a:r>
            </a:p>
          </p:txBody>
        </p:sp>
        <p:sp>
          <p:nvSpPr>
            <p:cNvPr id="27654" name="Rectangle 11"/>
            <p:cNvSpPr>
              <a:spLocks noChangeArrowheads="1"/>
            </p:cNvSpPr>
            <p:nvPr/>
          </p:nvSpPr>
          <p:spPr bwMode="auto">
            <a:xfrm>
              <a:off x="3454400" y="2971800"/>
              <a:ext cx="1066800" cy="4572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sr-Latn-RS" sz="1400">
                  <a:latin typeface="Comic Sans MS" panose="030F0702030302020204" pitchFamily="66" charset="0"/>
                </a:rPr>
                <a:t>some 0x00</a:t>
              </a:r>
            </a:p>
            <a:p>
              <a:pPr algn="ctr" eaLnBrk="1" hangingPunct="1"/>
              <a:r>
                <a:rPr lang="en-US" altLang="sr-Latn-RS" sz="1400">
                  <a:latin typeface="Comic Sans MS" panose="030F0702030302020204" pitchFamily="66" charset="0"/>
                </a:rPr>
                <a:t>bytes</a:t>
              </a:r>
            </a:p>
          </p:txBody>
        </p:sp>
        <p:sp>
          <p:nvSpPr>
            <p:cNvPr id="27655" name="Rectangle 12"/>
            <p:cNvSpPr>
              <a:spLocks noChangeArrowheads="1"/>
            </p:cNvSpPr>
            <p:nvPr/>
          </p:nvSpPr>
          <p:spPr bwMode="auto">
            <a:xfrm>
              <a:off x="2692400" y="2971800"/>
              <a:ext cx="762000" cy="4572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sr-Latn-RS" sz="1400">
                  <a:latin typeface="Comic Sans MS" panose="030F0702030302020204" pitchFamily="66" charset="0"/>
                </a:rPr>
                <a:t>hashed</a:t>
              </a:r>
            </a:p>
            <a:p>
              <a:pPr algn="ctr" eaLnBrk="1" hangingPunct="1"/>
              <a:r>
                <a:rPr lang="en-US" altLang="sr-Latn-RS" sz="1400">
                  <a:latin typeface="Comic Sans MS" panose="030F0702030302020204" pitchFamily="66" charset="0"/>
                </a:rPr>
                <a:t>label</a:t>
              </a:r>
            </a:p>
          </p:txBody>
        </p:sp>
        <p:sp>
          <p:nvSpPr>
            <p:cNvPr id="27656" name="Rectangle 13"/>
            <p:cNvSpPr>
              <a:spLocks noChangeArrowheads="1"/>
            </p:cNvSpPr>
            <p:nvPr/>
          </p:nvSpPr>
          <p:spPr bwMode="auto">
            <a:xfrm>
              <a:off x="3048000" y="5943600"/>
              <a:ext cx="4572000" cy="4572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hr-HR" altLang="sr-Latn-RS" sz="1600">
                  <a:latin typeface="Comic Sans MS" panose="030F0702030302020204" pitchFamily="66" charset="0"/>
                </a:rPr>
                <a:t>masked </a:t>
              </a:r>
              <a:r>
                <a:rPr lang="en-US" altLang="sr-Latn-RS" sz="1600">
                  <a:latin typeface="Comic Sans MS" panose="030F0702030302020204" pitchFamily="66" charset="0"/>
                </a:rPr>
                <a:t>message</a:t>
              </a:r>
            </a:p>
          </p:txBody>
        </p:sp>
        <p:sp>
          <p:nvSpPr>
            <p:cNvPr id="27657" name="Rectangle 14"/>
            <p:cNvSpPr>
              <a:spLocks noChangeArrowheads="1"/>
            </p:cNvSpPr>
            <p:nvPr/>
          </p:nvSpPr>
          <p:spPr bwMode="auto">
            <a:xfrm>
              <a:off x="1981200" y="3886200"/>
              <a:ext cx="1066800" cy="4572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sr-Latn-RS" sz="1400">
                  <a:latin typeface="Comic Sans MS" panose="030F0702030302020204" pitchFamily="66" charset="0"/>
                </a:rPr>
                <a:t>random</a:t>
              </a:r>
            </a:p>
            <a:p>
              <a:pPr algn="ctr" eaLnBrk="1" hangingPunct="1"/>
              <a:r>
                <a:rPr lang="en-US" altLang="sr-Latn-RS" sz="1400">
                  <a:latin typeface="Comic Sans MS" panose="030F0702030302020204" pitchFamily="66" charset="0"/>
                </a:rPr>
                <a:t>seed</a:t>
              </a:r>
            </a:p>
          </p:txBody>
        </p:sp>
        <p:sp>
          <p:nvSpPr>
            <p:cNvPr id="27658" name="Rectangle 15"/>
            <p:cNvSpPr>
              <a:spLocks noChangeArrowheads="1"/>
            </p:cNvSpPr>
            <p:nvPr/>
          </p:nvSpPr>
          <p:spPr bwMode="auto">
            <a:xfrm>
              <a:off x="1981200" y="5943600"/>
              <a:ext cx="1066800" cy="4572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sr-Latn-RS" sz="1400">
                  <a:latin typeface="Comic Sans MS" panose="030F0702030302020204" pitchFamily="66" charset="0"/>
                </a:rPr>
                <a:t>masked</a:t>
              </a:r>
            </a:p>
            <a:p>
              <a:pPr algn="ctr" eaLnBrk="1" hangingPunct="1"/>
              <a:r>
                <a:rPr lang="en-US" altLang="sr-Latn-RS" sz="1400">
                  <a:latin typeface="Comic Sans MS" panose="030F0702030302020204" pitchFamily="66" charset="0"/>
                </a:rPr>
                <a:t>seed</a:t>
              </a:r>
            </a:p>
          </p:txBody>
        </p:sp>
        <p:sp>
          <p:nvSpPr>
            <p:cNvPr id="27659" name="Rectangle 16"/>
            <p:cNvSpPr>
              <a:spLocks noChangeArrowheads="1"/>
            </p:cNvSpPr>
            <p:nvPr/>
          </p:nvSpPr>
          <p:spPr bwMode="auto">
            <a:xfrm>
              <a:off x="1295400" y="5943600"/>
              <a:ext cx="685800" cy="4572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sr-Latn-RS" sz="1600">
                  <a:latin typeface="Comic Sans MS" panose="030F0702030302020204" pitchFamily="66" charset="0"/>
                </a:rPr>
                <a:t>0x00</a:t>
              </a:r>
            </a:p>
          </p:txBody>
        </p:sp>
        <p:sp>
          <p:nvSpPr>
            <p:cNvPr id="120849" name="Oval 17"/>
            <p:cNvSpPr>
              <a:spLocks noChangeArrowheads="1"/>
            </p:cNvSpPr>
            <p:nvPr/>
          </p:nvSpPr>
          <p:spPr bwMode="auto">
            <a:xfrm>
              <a:off x="3657600" y="4343400"/>
              <a:ext cx="517525" cy="5334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dirty="0">
                  <a:latin typeface="Comic Sans MS" pitchFamily="66" charset="0"/>
                </a:rPr>
                <a:t>MGF</a:t>
              </a:r>
            </a:p>
          </p:txBody>
        </p:sp>
        <p:sp>
          <p:nvSpPr>
            <p:cNvPr id="120850" name="Oval 18"/>
            <p:cNvSpPr>
              <a:spLocks noChangeArrowheads="1"/>
            </p:cNvSpPr>
            <p:nvPr/>
          </p:nvSpPr>
          <p:spPr bwMode="auto">
            <a:xfrm>
              <a:off x="3657600" y="5029200"/>
              <a:ext cx="517525" cy="5334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dirty="0">
                  <a:latin typeface="Comic Sans MS" pitchFamily="66" charset="0"/>
                </a:rPr>
                <a:t>MGF</a:t>
              </a:r>
            </a:p>
          </p:txBody>
        </p:sp>
        <p:sp>
          <p:nvSpPr>
            <p:cNvPr id="27662" name="Oval 19"/>
            <p:cNvSpPr>
              <a:spLocks noChangeArrowheads="1"/>
            </p:cNvSpPr>
            <p:nvPr/>
          </p:nvSpPr>
          <p:spPr bwMode="auto">
            <a:xfrm>
              <a:off x="5202238" y="44958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sr-Latn-RS" sz="18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7663" name="Line 20"/>
            <p:cNvSpPr>
              <a:spLocks noChangeShapeType="1"/>
            </p:cNvSpPr>
            <p:nvPr/>
          </p:nvSpPr>
          <p:spPr bwMode="auto">
            <a:xfrm>
              <a:off x="4175126" y="4594225"/>
              <a:ext cx="1017588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7664" name="AutoShape 21"/>
            <p:cNvSpPr>
              <a:spLocks/>
            </p:cNvSpPr>
            <p:nvPr/>
          </p:nvSpPr>
          <p:spPr bwMode="auto">
            <a:xfrm rot="5400000">
              <a:off x="5231606" y="946944"/>
              <a:ext cx="163513" cy="5273675"/>
            </a:xfrm>
            <a:prstGeom prst="rightBrace">
              <a:avLst>
                <a:gd name="adj1" fmla="val 26876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27665" name="Line 22"/>
            <p:cNvSpPr>
              <a:spLocks noChangeShapeType="1"/>
            </p:cNvSpPr>
            <p:nvPr/>
          </p:nvSpPr>
          <p:spPr bwMode="auto">
            <a:xfrm>
              <a:off x="5316538" y="3700463"/>
              <a:ext cx="0" cy="806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7666" name="Line 23"/>
            <p:cNvSpPr>
              <a:spLocks noChangeShapeType="1"/>
            </p:cNvSpPr>
            <p:nvPr/>
          </p:nvSpPr>
          <p:spPr bwMode="auto">
            <a:xfrm>
              <a:off x="5319713" y="4741863"/>
              <a:ext cx="0" cy="11969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7667" name="Line 24"/>
            <p:cNvSpPr>
              <a:spLocks noChangeShapeType="1"/>
            </p:cNvSpPr>
            <p:nvPr/>
          </p:nvSpPr>
          <p:spPr bwMode="auto">
            <a:xfrm>
              <a:off x="2498725" y="4594225"/>
              <a:ext cx="11588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7668" name="Line 25"/>
            <p:cNvSpPr>
              <a:spLocks noChangeShapeType="1"/>
            </p:cNvSpPr>
            <p:nvPr/>
          </p:nvSpPr>
          <p:spPr bwMode="auto">
            <a:xfrm>
              <a:off x="2498725" y="4341813"/>
              <a:ext cx="0" cy="8651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7669" name="Line 26"/>
            <p:cNvSpPr>
              <a:spLocks noChangeShapeType="1"/>
            </p:cNvSpPr>
            <p:nvPr/>
          </p:nvSpPr>
          <p:spPr bwMode="auto">
            <a:xfrm>
              <a:off x="2608263" y="5303838"/>
              <a:ext cx="10509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7670" name="Oval 27"/>
            <p:cNvSpPr>
              <a:spLocks noChangeArrowheads="1"/>
            </p:cNvSpPr>
            <p:nvPr/>
          </p:nvSpPr>
          <p:spPr bwMode="auto">
            <a:xfrm>
              <a:off x="2387600" y="5197475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sr-Latn-RS" sz="18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7671" name="Line 28"/>
            <p:cNvSpPr>
              <a:spLocks noChangeShapeType="1"/>
            </p:cNvSpPr>
            <p:nvPr/>
          </p:nvSpPr>
          <p:spPr bwMode="auto">
            <a:xfrm flipV="1">
              <a:off x="4175125" y="5297488"/>
              <a:ext cx="1141413" cy="4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7672" name="Line 29"/>
            <p:cNvSpPr>
              <a:spLocks noChangeShapeType="1"/>
            </p:cNvSpPr>
            <p:nvPr/>
          </p:nvSpPr>
          <p:spPr bwMode="auto">
            <a:xfrm>
              <a:off x="2500313" y="5432425"/>
              <a:ext cx="0" cy="490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7673" name="Rectangle 31"/>
            <p:cNvSpPr>
              <a:spLocks noChangeArrowheads="1"/>
            </p:cNvSpPr>
            <p:nvPr/>
          </p:nvSpPr>
          <p:spPr bwMode="auto">
            <a:xfrm>
              <a:off x="5740400" y="4495800"/>
              <a:ext cx="2819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sr-Latn-RS" sz="1200">
                  <a:latin typeface="Comic Sans MS" panose="030F0702030302020204" pitchFamily="66" charset="0"/>
                </a:rPr>
                <a:t>MGF – Mask Generating Function </a:t>
              </a:r>
              <a:r>
                <a:rPr lang="hr-HR" altLang="sr-Latn-RS" sz="1200">
                  <a:latin typeface="Comic Sans MS" panose="030F0702030302020204" pitchFamily="66" charset="0"/>
                </a:rPr>
                <a:t/>
              </a:r>
              <a:br>
                <a:rPr lang="hr-HR" altLang="sr-Latn-RS" sz="1200">
                  <a:latin typeface="Comic Sans MS" panose="030F0702030302020204" pitchFamily="66" charset="0"/>
                </a:rPr>
              </a:br>
              <a:r>
                <a:rPr lang="hr-HR" altLang="sr-Latn-RS" sz="1200">
                  <a:latin typeface="Comic Sans MS" panose="030F0702030302020204" pitchFamily="66" charset="0"/>
                </a:rPr>
                <a:t>           </a:t>
              </a:r>
              <a:r>
                <a:rPr lang="en-US" altLang="sr-Latn-RS" sz="1200">
                  <a:latin typeface="Comic Sans MS" panose="030F0702030302020204" pitchFamily="66" charset="0"/>
                </a:rPr>
                <a:t>(</a:t>
              </a:r>
              <a:r>
                <a:rPr lang="hr-HR" altLang="sr-Latn-RS" sz="1200">
                  <a:latin typeface="Comic Sans MS" panose="030F0702030302020204" pitchFamily="66" charset="0"/>
                </a:rPr>
                <a:t>a </a:t>
              </a:r>
              <a:r>
                <a:rPr lang="en-US" altLang="sr-Latn-RS" sz="1200">
                  <a:latin typeface="Comic Sans MS" panose="030F0702030302020204" pitchFamily="66" charset="0"/>
                </a:rPr>
                <a:t>hash function</a:t>
              </a:r>
              <a:r>
                <a:rPr lang="hr-HR" altLang="sr-Latn-RS" sz="1200">
                  <a:latin typeface="Comic Sans MS" panose="030F0702030302020204" pitchFamily="66" charset="0"/>
                </a:rPr>
                <a:t>, e.g., SHA-1</a:t>
              </a:r>
              <a:r>
                <a:rPr lang="en-US" altLang="sr-Latn-RS" sz="1200">
                  <a:latin typeface="Comic Sans MS" panose="030F0702030302020204" pitchFamily="66" charset="0"/>
                </a:rPr>
                <a:t>)</a:t>
              </a:r>
              <a:endParaRPr lang="en-GB" altLang="sr-Latn-RS" sz="1200">
                <a:latin typeface="Comic Sans MS" panose="030F0702030302020204" pitchFamily="66" charset="0"/>
              </a:endParaRPr>
            </a:p>
          </p:txBody>
        </p:sp>
        <p:sp>
          <p:nvSpPr>
            <p:cNvPr id="27674" name="Rectangle 30"/>
            <p:cNvSpPr>
              <a:spLocks noChangeArrowheads="1"/>
            </p:cNvSpPr>
            <p:nvPr/>
          </p:nvSpPr>
          <p:spPr bwMode="auto">
            <a:xfrm>
              <a:off x="4518025" y="2971800"/>
              <a:ext cx="685800" cy="4572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sr-Latn-RS" sz="1600">
                  <a:latin typeface="Comic Sans MS" panose="030F0702030302020204" pitchFamily="66" charset="0"/>
                </a:rPr>
                <a:t>0x01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9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CA523BA4-9B74-4D2E-82CD-FCA181E2FFE4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36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smtClean="0"/>
              <a:t>RSA </a:t>
            </a:r>
            <a:r>
              <a:rPr lang="fr-CH" altLang="sr-Latn-RS" dirty="0" err="1" smtClean="0"/>
              <a:t>enkripcija</a:t>
            </a:r>
            <a:r>
              <a:rPr lang="fr-CH" altLang="sr-Latn-RS" dirty="0" smtClean="0"/>
              <a:t> u </a:t>
            </a:r>
            <a:r>
              <a:rPr lang="fr-CH" altLang="sr-Latn-RS" dirty="0" err="1" smtClean="0"/>
              <a:t>praksi</a:t>
            </a:r>
            <a:endParaRPr lang="en-GB" altLang="sr-Latn-RS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</a:pPr>
            <a:r>
              <a:rPr lang="hr-HR" altLang="sr-Latn-RS" sz="2000" dirty="0" smtClean="0"/>
              <a:t>Enkodiranje poruka za RSA enkripciju</a:t>
            </a:r>
            <a:endParaRPr lang="fr-CH" altLang="sr-Latn-RS" sz="16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600" dirty="0"/>
              <a:t>Primjer </a:t>
            </a:r>
            <a:r>
              <a:rPr lang="hr-HR" altLang="sr-Latn-RS" sz="1600" dirty="0" smtClean="0"/>
              <a:t>OAEP (default encoding in Nodejs crypto module)</a:t>
            </a:r>
            <a:endParaRPr lang="en-US" altLang="sr-Latn-RS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275588" y="1741206"/>
            <a:ext cx="70104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plaintext =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'abcdABCD0000'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key = {key: PUBLIC_KEY, padding: 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crypto.constants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RSA_PKCS1_OAEP_PADDING}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ciphertext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crypto.publicEncrypt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(key,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Buffer.from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(plaintext))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key = {key: PRIVATE_KEY, padding: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crypto.constants.RSA_NO_PADDING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decrypted_plaintext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crypto.privateDecrypt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(key,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ciphertext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" y="3484602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dirty="0" smtClean="0">
                <a:latin typeface="Consolas" panose="020B0609020204030204" pitchFamily="49" charset="0"/>
              </a:rPr>
              <a:t>Plaintext</a:t>
            </a:r>
            <a:r>
              <a:rPr lang="hr-HR" sz="1200" b="1" dirty="0">
                <a:latin typeface="Consolas" panose="020B0609020204030204" pitchFamily="49" charset="0"/>
              </a:rPr>
              <a:t>: </a:t>
            </a:r>
            <a:r>
              <a:rPr lang="en-US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abcdABCD0000</a:t>
            </a:r>
            <a:endParaRPr lang="hr-HR" sz="1200" dirty="0">
              <a:latin typeface="Consolas" panose="020B0609020204030204" pitchFamily="49" charset="0"/>
            </a:endParaRPr>
          </a:p>
          <a:p>
            <a:r>
              <a:rPr lang="hr-HR" sz="1200" b="1" dirty="0" smtClean="0">
                <a:latin typeface="Consolas" panose="020B0609020204030204" pitchFamily="49" charset="0"/>
              </a:rPr>
              <a:t/>
            </a:r>
            <a:br>
              <a:rPr lang="hr-HR" sz="1200" b="1" dirty="0" smtClean="0">
                <a:latin typeface="Consolas" panose="020B0609020204030204" pitchFamily="49" charset="0"/>
              </a:rPr>
            </a:br>
            <a:r>
              <a:rPr lang="en-US" sz="1200" b="1" dirty="0" smtClean="0">
                <a:latin typeface="Consolas" panose="020B0609020204030204" pitchFamily="49" charset="0"/>
              </a:rPr>
              <a:t>Ciphertext:</a:t>
            </a:r>
            <a:r>
              <a:rPr lang="en-US" sz="1200" dirty="0" smtClean="0">
                <a:latin typeface="Consolas" panose="020B0609020204030204" pitchFamily="49" charset="0"/>
              </a:rPr>
              <a:t>62d6146d4ba7daa7d8b1f778af237c6f24244bc89ff6f612dadaefc755ab0608cb448b5d963f2581d41bde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6fd60f6f6cd68b4cf8aa813f1656a5a4d8fe8686b9c171e9147a85836953cb13ac49a82a4ef550b9b65a4f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55df45e4ba43466a8a1e8567fe0a89cac48362f79e7ad4b856b5dcd45d6321029e67b054c78a9ac1b7a9e6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d2872ca331567e03ad15fd3aa4746ffc4f27e150784c6c170c5f854d53b041f1fdc73d622cbf89976cace0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0ea8a9090d3205fb4bec70d1fa8119277afdfa236e59f16a4011792b3fb424c704f2cc58ff68d0674b044c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1f92fa3b630df13ddd5316f92cfbbad03c755efae1faaa1377f5b3375dea1e95aee2d6f089a938ee6f</a:t>
            </a:r>
            <a:r>
              <a:rPr lang="hr-HR" sz="1200" dirty="0" smtClean="0">
                <a:latin typeface="Consolas" panose="020B0609020204030204" pitchFamily="49" charset="0"/>
              </a:rPr>
              <a:t/>
            </a:r>
            <a:br>
              <a:rPr lang="hr-HR" sz="1200" dirty="0" smtClean="0">
                <a:latin typeface="Consolas" panose="020B0609020204030204" pitchFamily="49" charset="0"/>
              </a:rPr>
            </a:br>
            <a:endParaRPr lang="hr-HR" sz="1200" dirty="0" smtClean="0">
              <a:latin typeface="Consolas" panose="020B0609020204030204" pitchFamily="49" charset="0"/>
            </a:endParaRPr>
          </a:p>
          <a:p>
            <a:r>
              <a:rPr lang="en-US" sz="1200" b="1" dirty="0" smtClean="0">
                <a:latin typeface="Consolas" panose="020B0609020204030204" pitchFamily="49" charset="0"/>
              </a:rPr>
              <a:t>Decrypted:</a:t>
            </a:r>
            <a:r>
              <a:rPr lang="hr-HR" sz="1200" b="1" dirty="0" smtClean="0">
                <a:latin typeface="Consolas" panose="020B0609020204030204" pitchFamily="49" charset="0"/>
              </a:rPr>
              <a:t> </a:t>
            </a:r>
            <a:r>
              <a:rPr lang="hr-HR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 smtClean="0">
                <a:latin typeface="Consolas" panose="020B0609020204030204" pitchFamily="49" charset="0"/>
              </a:rPr>
              <a:t>f5a88c4fbbbacbc6ac9eb884e85773c3658f02e101289d237b61b4f63db1bb8e349504263ea942e8efaf</a:t>
            </a:r>
            <a:r>
              <a:rPr lang="hr-HR" sz="1200" dirty="0" smtClean="0">
                <a:latin typeface="Consolas" panose="020B0609020204030204" pitchFamily="49" charset="0"/>
              </a:rPr>
              <a:t/>
            </a:r>
            <a:br>
              <a:rPr lang="hr-HR" sz="1200" dirty="0" smtClean="0">
                <a:latin typeface="Consolas" panose="020B0609020204030204" pitchFamily="49" charset="0"/>
              </a:rPr>
            </a:b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30d14973ff91ac329b41deb5ec28f532907ce4d67570d34d0092c8bc9e722b83f0ba5f22e0c8aa279b8525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beda92525529d7d8a87c526f8358519f681a33e298d5d94aee2546d7c93a6bd6a332c59747b3fdfd1ade22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7ad7c6b4bc539a3e2819211f54091708825b84b6ddae4f59ec72cab3087f1074809f2c6621318891f5cba5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fe73269fe4f625219c3928977d458385de9f88f90db3da0aa5a9c7b61d9538d44800da879dc5661897ad1e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e35b494b9b095b72dd3fc2ac1ea71fb10ae4a3a9151cdf1d4e5907321715b8249e47ef773922e6a0ae</a:t>
            </a:r>
            <a:endParaRPr lang="en-US" sz="1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C249CB09-F128-487D-9643-5D0C9C5B51DC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37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dirty="0" smtClean="0"/>
              <a:t>Encrypt</a:t>
            </a:r>
            <a:r>
              <a:rPr lang="hr-HR" altLang="sr-Latn-RS" dirty="0" smtClean="0"/>
              <a:t>ing</a:t>
            </a:r>
            <a:r>
              <a:rPr lang="en-US" altLang="sr-Latn-RS" dirty="0" smtClean="0"/>
              <a:t> and Decrypt</a:t>
            </a:r>
            <a:r>
              <a:rPr lang="hr-HR" altLang="sr-Latn-RS" dirty="0" smtClean="0"/>
              <a:t>ing</a:t>
            </a:r>
            <a:r>
              <a:rPr lang="en-US" altLang="sr-Latn-RS" dirty="0" smtClean="0"/>
              <a:t> Efficiently</a:t>
            </a:r>
          </a:p>
        </p:txBody>
      </p:sp>
      <p:sp>
        <p:nvSpPr>
          <p:cNvPr id="25613" name="Rectangle 21"/>
          <p:cNvSpPr>
            <a:spLocks noChangeArrowheads="1"/>
          </p:cNvSpPr>
          <p:nvPr/>
        </p:nvSpPr>
        <p:spPr bwMode="auto">
          <a:xfrm>
            <a:off x="571500" y="990600"/>
            <a:ext cx="84201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38200" indent="-381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20000"/>
              </a:spcBef>
              <a:buClr>
                <a:schemeClr val="tx1"/>
              </a:buClr>
              <a:buFontTx/>
              <a:buChar char="o"/>
            </a:pPr>
            <a:r>
              <a:rPr lang="hr-HR" altLang="sr-Latn-RS" sz="2000" dirty="0">
                <a:latin typeface="Comic Sans MS" panose="030F0702030302020204" pitchFamily="66" charset="0"/>
              </a:rPr>
              <a:t>RSA relies on modular exponentiations for encryption and decryption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o"/>
            </a:pPr>
            <a:endParaRPr lang="hr-HR" altLang="sr-Latn-R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o"/>
            </a:pPr>
            <a:endParaRPr lang="hr-HR" altLang="sr-Latn-R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o"/>
            </a:pPr>
            <a:endParaRPr lang="hr-HR" altLang="sr-Latn-R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hr-HR" altLang="sr-Latn-R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o"/>
            </a:pPr>
            <a:r>
              <a:rPr lang="hr-HR" altLang="sr-Latn-RS" sz="2000" dirty="0">
                <a:latin typeface="Comic Sans MS" panose="030F0702030302020204" pitchFamily="66" charset="0"/>
              </a:rPr>
              <a:t>Straightforward approach</a:t>
            </a:r>
            <a:endParaRPr lang="en-US" altLang="sr-Latn-RS" sz="2000" dirty="0">
              <a:latin typeface="Comic Sans MS" panose="030F0702030302020204" pitchFamily="66" charset="0"/>
            </a:endParaRP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o"/>
            </a:pPr>
            <a:r>
              <a:rPr lang="en-US" altLang="sr-Latn-RS" sz="1800" dirty="0">
                <a:latin typeface="Comic Sans MS" panose="030F0702030302020204" pitchFamily="66" charset="0"/>
              </a:rPr>
              <a:t>Multiply </a:t>
            </a:r>
            <a:r>
              <a:rPr lang="hr-HR" altLang="sr-Latn-RS" sz="1800" dirty="0">
                <a:latin typeface="Comic Sans MS" panose="030F0702030302020204" pitchFamily="66" charset="0"/>
              </a:rPr>
              <a:t>C</a:t>
            </a:r>
            <a:r>
              <a:rPr lang="en-US" altLang="sr-Latn-RS" sz="1800" dirty="0">
                <a:latin typeface="Comic Sans MS" panose="030F0702030302020204" pitchFamily="66" charset="0"/>
              </a:rPr>
              <a:t> by itself d times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o"/>
            </a:pPr>
            <a:r>
              <a:rPr lang="hr-HR" altLang="sr-Latn-RS" sz="1800" dirty="0">
                <a:latin typeface="Comic Sans MS" panose="030F0702030302020204" pitchFamily="66" charset="0"/>
              </a:rPr>
              <a:t>For k-bit integers C</a:t>
            </a:r>
            <a:r>
              <a:rPr lang="en-US" altLang="sr-Latn-RS" sz="1800" dirty="0" smtClean="0">
                <a:latin typeface="Comic Sans MS" panose="030F0702030302020204" pitchFamily="66" charset="0"/>
              </a:rPr>
              <a:t>,</a:t>
            </a:r>
            <a:r>
              <a:rPr lang="hr-HR" altLang="sr-Latn-RS" sz="1800" dirty="0" smtClean="0">
                <a:latin typeface="Comic Sans MS" panose="030F0702030302020204" pitchFamily="66" charset="0"/>
              </a:rPr>
              <a:t> </a:t>
            </a:r>
            <a:r>
              <a:rPr lang="en-US" altLang="sr-Latn-RS" sz="1800" dirty="0" smtClean="0">
                <a:latin typeface="Comic Sans MS" panose="030F0702030302020204" pitchFamily="66" charset="0"/>
              </a:rPr>
              <a:t>d </a:t>
            </a:r>
            <a:r>
              <a:rPr lang="en-US" altLang="sr-Latn-RS" sz="1800" dirty="0">
                <a:latin typeface="Comic Sans MS" panose="030F0702030302020204" pitchFamily="66" charset="0"/>
              </a:rPr>
              <a:t>and n, </a:t>
            </a:r>
            <a:r>
              <a:rPr lang="hr-HR" altLang="sr-Latn-RS" sz="1800" dirty="0">
                <a:latin typeface="Comic Sans MS" panose="030F0702030302020204" pitchFamily="66" charset="0"/>
              </a:rPr>
              <a:t>the </a:t>
            </a:r>
            <a:r>
              <a:rPr lang="en-US" altLang="sr-Latn-RS" sz="1800" dirty="0">
                <a:latin typeface="Comic Sans MS" panose="030F0702030302020204" pitchFamily="66" charset="0"/>
              </a:rPr>
              <a:t>number of multiplications ~2</a:t>
            </a:r>
            <a:r>
              <a:rPr lang="hr-HR" altLang="sr-Latn-RS" sz="1800" baseline="30000" dirty="0">
                <a:latin typeface="Comic Sans MS" panose="030F0702030302020204" pitchFamily="66" charset="0"/>
              </a:rPr>
              <a:t>k</a:t>
            </a:r>
            <a:endParaRPr lang="en-US" altLang="sr-Latn-RS" sz="1800" dirty="0">
              <a:latin typeface="Comic Sans MS" panose="030F0702030302020204" pitchFamily="66" charset="0"/>
            </a:endParaRP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o"/>
            </a:pPr>
            <a:r>
              <a:rPr lang="en-US" altLang="sr-Latn-RS" sz="1800" dirty="0">
                <a:latin typeface="Comic Sans MS" panose="030F0702030302020204" pitchFamily="66" charset="0"/>
              </a:rPr>
              <a:t>It we don’t “</a:t>
            </a:r>
            <a:r>
              <a:rPr lang="hr-HR" altLang="sr-Latn-RS" sz="1800" dirty="0">
                <a:latin typeface="Comic Sans MS" panose="030F0702030302020204" pitchFamily="66" charset="0"/>
              </a:rPr>
              <a:t>reduce </a:t>
            </a:r>
            <a:r>
              <a:rPr lang="en-US" altLang="sr-Latn-RS" sz="1800" dirty="0">
                <a:latin typeface="Comic Sans MS" panose="030F0702030302020204" pitchFamily="66" charset="0"/>
              </a:rPr>
              <a:t>mod </a:t>
            </a:r>
            <a:r>
              <a:rPr lang="hr-HR" altLang="sr-Latn-RS" sz="1800" dirty="0">
                <a:latin typeface="Comic Sans MS" panose="030F0702030302020204" pitchFamily="66" charset="0"/>
              </a:rPr>
              <a:t>n</a:t>
            </a:r>
            <a:r>
              <a:rPr lang="en-US" altLang="sr-Latn-RS" sz="1800" dirty="0">
                <a:latin typeface="Comic Sans MS" panose="030F0702030302020204" pitchFamily="66" charset="0"/>
              </a:rPr>
              <a:t>”, memory requirements ~2</a:t>
            </a:r>
            <a:r>
              <a:rPr lang="hr-HR" altLang="sr-Latn-RS" sz="1800" baseline="30000" dirty="0">
                <a:latin typeface="Comic Sans MS" panose="030F0702030302020204" pitchFamily="66" charset="0"/>
              </a:rPr>
              <a:t>k</a:t>
            </a:r>
            <a:r>
              <a:rPr lang="en-US" altLang="sr-Latn-RS" sz="1800" dirty="0"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o"/>
            </a:pPr>
            <a:r>
              <a:rPr lang="en-US" altLang="sr-Latn-RS" sz="1800" dirty="0">
                <a:latin typeface="Comic Sans MS" panose="030F0702030302020204" pitchFamily="66" charset="0"/>
              </a:rPr>
              <a:t>For security reasons</a:t>
            </a:r>
            <a:r>
              <a:rPr lang="hr-HR" altLang="sr-Latn-RS" sz="1800" dirty="0">
                <a:latin typeface="Comic Sans MS" panose="030F0702030302020204" pitchFamily="66" charset="0"/>
              </a:rPr>
              <a:t>, </a:t>
            </a:r>
            <a:r>
              <a:rPr lang="en-US" altLang="sr-Latn-RS" sz="1800" dirty="0">
                <a:latin typeface="Comic Sans MS" panose="030F0702030302020204" pitchFamily="66" charset="0"/>
              </a:rPr>
              <a:t>n must be large </a:t>
            </a:r>
            <a:r>
              <a:rPr lang="hr-HR" altLang="sr-Latn-RS" sz="1800" dirty="0">
                <a:latin typeface="Comic Sans MS" panose="030F0702030302020204" pitchFamily="66" charset="0"/>
              </a:rPr>
              <a:t>(e.g., k=2048 bits long)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o"/>
            </a:pPr>
            <a:r>
              <a:rPr lang="hr-HR" altLang="sr-Latn-RS" sz="1800" dirty="0">
                <a:latin typeface="Comic Sans MS" panose="030F0702030302020204" pitchFamily="66" charset="0"/>
              </a:rPr>
              <a:t>Clearly, this approach does not work</a:t>
            </a:r>
            <a:r>
              <a:rPr lang="en-US" altLang="sr-Latn-RS" sz="1800" dirty="0">
                <a:latin typeface="Comic Sans MS" panose="030F0702030302020204" pitchFamily="66" charset="0"/>
              </a:rPr>
              <a:t> (or is inefficient)</a:t>
            </a:r>
            <a:r>
              <a:rPr lang="hr-HR" altLang="sr-Latn-RS" sz="1800" b="1" dirty="0">
                <a:latin typeface="Comic Sans MS" panose="030F0702030302020204" pitchFamily="66" charset="0"/>
              </a:rPr>
              <a:t> </a:t>
            </a:r>
            <a:endParaRPr lang="en-US" altLang="sr-Latn-RS" sz="10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ts val="1800"/>
              </a:spcBef>
              <a:buClr>
                <a:schemeClr val="tx1"/>
              </a:buClr>
              <a:buFontTx/>
              <a:buChar char="o"/>
            </a:pPr>
            <a:r>
              <a:rPr lang="hr-HR" altLang="sr-Latn-RS" sz="2000" dirty="0">
                <a:latin typeface="Comic Sans MS" panose="030F0702030302020204" pitchFamily="66" charset="0"/>
              </a:rPr>
              <a:t>Efficient approach utilizes the</a:t>
            </a:r>
            <a:r>
              <a:rPr lang="en-US" altLang="sr-Latn-RS" sz="2000" dirty="0">
                <a:latin typeface="Comic Sans MS" panose="030F0702030302020204" pitchFamily="66" charset="0"/>
              </a:rPr>
              <a:t> </a:t>
            </a:r>
            <a:r>
              <a:rPr lang="en-US" altLang="sr-Latn-R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square and multiply algorithm</a:t>
            </a:r>
          </a:p>
        </p:txBody>
      </p:sp>
      <p:graphicFrame>
        <p:nvGraphicFramePr>
          <p:cNvPr id="8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978"/>
              </p:ext>
            </p:extLst>
          </p:nvPr>
        </p:nvGraphicFramePr>
        <p:xfrm>
          <a:off x="2347913" y="1813386"/>
          <a:ext cx="3810000" cy="1006014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8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Decryption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Ciphertext: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Mathematica1" pitchFamily="2" charset="2"/>
                        </a:rPr>
                        <a:t>C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Mathematica1" pitchFamily="2" charset="2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Plaintext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ea typeface="+mn-ea"/>
                          <a:sym typeface="Mathematica1" pitchFamily="2" charset="2"/>
                        </a:rPr>
                        <a:t>M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sym typeface="Mathematica1" pitchFamily="2" charset="2"/>
                        </a:rPr>
                        <a:t> </a:t>
                      </a:r>
                      <a:r>
                        <a:rPr lang="en-GB" altLang="sr-Latn-RS" sz="1600" dirty="0" smtClean="0">
                          <a:solidFill>
                            <a:schemeClr val="tx1"/>
                          </a:solidFill>
                          <a:sym typeface="SymbolPS" pitchFamily="18" charset="2"/>
                        </a:rPr>
                        <a:t> 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C</a:t>
                      </a:r>
                      <a:r>
                        <a:rPr lang="hr-HR" altLang="sr-Latn-RS" sz="1600" baseline="300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d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 (mod n)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5081969" y="2438400"/>
            <a:ext cx="1066800" cy="381000"/>
          </a:xfrm>
          <a:prstGeom prst="roundRect">
            <a:avLst>
              <a:gd name="adj" fmla="val 4667"/>
            </a:avLst>
          </a:prstGeom>
          <a:solidFill>
            <a:srgbClr val="C00000">
              <a:alpha val="19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4C0E9C9D-7E5F-4D1A-B9EC-572859FF09F6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38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smtClean="0"/>
              <a:t>RSA with Square and Multiply</a:t>
            </a:r>
          </a:p>
        </p:txBody>
      </p:sp>
      <p:sp>
        <p:nvSpPr>
          <p:cNvPr id="10245" name="Text Box 21"/>
          <p:cNvSpPr txBox="1">
            <a:spLocks noChangeArrowheads="1"/>
          </p:cNvSpPr>
          <p:nvPr/>
        </p:nvSpPr>
        <p:spPr bwMode="auto">
          <a:xfrm>
            <a:off x="609600" y="2362200"/>
            <a:ext cx="30480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 sz="1800" dirty="0">
                <a:latin typeface="Comic Sans MS" panose="030F0702030302020204" pitchFamily="66" charset="0"/>
              </a:rPr>
              <a:t>C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20  </a:t>
            </a:r>
            <a:r>
              <a:rPr lang="en-US" altLang="sr-Latn-RS" sz="1800" dirty="0">
                <a:latin typeface="Comic Sans MS" panose="030F0702030302020204" pitchFamily="66" charset="0"/>
              </a:rPr>
              <a:t>=</a:t>
            </a:r>
            <a:r>
              <a:rPr lang="hr-HR" altLang="sr-Latn-RS" sz="1800" dirty="0">
                <a:latin typeface="Comic Sans MS" panose="030F0702030302020204" pitchFamily="66" charset="0"/>
              </a:rPr>
              <a:t> </a:t>
            </a:r>
            <a:r>
              <a:rPr lang="en-US" altLang="sr-Latn-RS" sz="1800" dirty="0">
                <a:latin typeface="Comic Sans MS" panose="030F0702030302020204" pitchFamily="66" charset="0"/>
              </a:rPr>
              <a:t>(C</a:t>
            </a:r>
            <a:r>
              <a:rPr lang="hr-HR" altLang="sr-Latn-RS" sz="1800" baseline="30000" dirty="0">
                <a:latin typeface="Comic Sans MS" panose="030F0702030302020204" pitchFamily="66" charset="0"/>
              </a:rPr>
              <a:t>10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sr-Latn-RS" sz="1800" dirty="0">
                <a:latin typeface="Comic Sans MS" panose="030F0702030302020204" pitchFamily="66" charset="0"/>
              </a:rPr>
              <a:t> </a:t>
            </a:r>
            <a:endParaRPr lang="en-US" altLang="sr-Latn-RS" sz="1800" baseline="30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sr-Latn-RS" sz="1800" dirty="0">
                <a:latin typeface="Comic Sans MS" panose="030F0702030302020204" pitchFamily="66" charset="0"/>
              </a:rPr>
              <a:t>      = </a:t>
            </a:r>
            <a:r>
              <a:rPr lang="hr-HR" altLang="sr-Latn-RS" sz="1800" dirty="0">
                <a:latin typeface="Comic Sans MS" panose="030F0702030302020204" pitchFamily="66" charset="0"/>
              </a:rPr>
              <a:t>(</a:t>
            </a:r>
            <a:r>
              <a:rPr lang="en-US" altLang="sr-Latn-RS" sz="1800" dirty="0">
                <a:latin typeface="Comic Sans MS" panose="030F0702030302020204" pitchFamily="66" charset="0"/>
              </a:rPr>
              <a:t>(C</a:t>
            </a:r>
            <a:r>
              <a:rPr lang="hr-HR" altLang="sr-Latn-RS" sz="1800" baseline="30000" dirty="0">
                <a:latin typeface="Comic Sans MS" panose="030F0702030302020204" pitchFamily="66" charset="0"/>
              </a:rPr>
              <a:t>5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r-Latn-RS" sz="1800" dirty="0">
                <a:latin typeface="Comic Sans MS" panose="030F0702030302020204" pitchFamily="66" charset="0"/>
              </a:rPr>
              <a:t>      = (</a:t>
            </a:r>
            <a:r>
              <a:rPr lang="hr-HR" altLang="sr-Latn-RS" sz="1800" dirty="0">
                <a:latin typeface="Comic Sans MS" panose="030F0702030302020204" pitchFamily="66" charset="0"/>
              </a:rPr>
              <a:t>(</a:t>
            </a:r>
            <a:r>
              <a:rPr lang="en-US" altLang="sr-Latn-RS" sz="1800" dirty="0">
                <a:latin typeface="Comic Sans MS" panose="030F0702030302020204" pitchFamily="66" charset="0"/>
              </a:rPr>
              <a:t>(C</a:t>
            </a:r>
            <a:r>
              <a:rPr lang="hr-HR" altLang="sr-Latn-RS" sz="1800" baseline="30000" dirty="0">
                <a:latin typeface="Comic Sans MS" panose="030F0702030302020204" pitchFamily="66" charset="0"/>
              </a:rPr>
              <a:t>4</a:t>
            </a:r>
            <a:r>
              <a:rPr lang="en-US" altLang="sr-Latn-RS" sz="1800" dirty="0">
                <a:latin typeface="Comic Sans MS" panose="030F0702030302020204" pitchFamily="66" charset="0"/>
              </a:rPr>
              <a:t> x</a:t>
            </a:r>
            <a:r>
              <a:rPr lang="hr-HR" altLang="sr-Latn-RS" sz="1800" dirty="0">
                <a:latin typeface="Comic Sans MS" panose="030F0702030302020204" pitchFamily="66" charset="0"/>
              </a:rPr>
              <a:t> C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800" dirty="0">
                <a:latin typeface="Comic Sans MS" panose="030F0702030302020204" pitchFamily="66" charset="0"/>
              </a:rPr>
              <a:t>      </a:t>
            </a:r>
            <a:r>
              <a:rPr lang="en-US" altLang="sr-Latn-RS" sz="1800" dirty="0">
                <a:latin typeface="Comic Sans MS" panose="030F0702030302020204" pitchFamily="66" charset="0"/>
              </a:rPr>
              <a:t>= (((C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sr-Latn-RS" sz="1800" dirty="0">
                <a:latin typeface="Comic Sans MS" panose="030F0702030302020204" pitchFamily="66" charset="0"/>
              </a:rPr>
              <a:t> x C))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1800" baseline="30000" dirty="0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sr-Latn-RS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(only 5 multiplications </a:t>
            </a:r>
            <a:r>
              <a:rPr lang="en-US" altLang="sr-Latn-RS" baseline="30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vs</a:t>
            </a:r>
            <a:r>
              <a:rPr lang="en-US" altLang="sr-Latn-RS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. 19)</a:t>
            </a:r>
            <a:endParaRPr lang="en-US" altLang="sr-Latn-R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6" name="Rectangle 22"/>
          <p:cNvSpPr>
            <a:spLocks noChangeArrowheads="1"/>
          </p:cNvSpPr>
          <p:nvPr/>
        </p:nvSpPr>
        <p:spPr bwMode="auto">
          <a:xfrm>
            <a:off x="609600" y="4775072"/>
            <a:ext cx="3048000" cy="91307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0"/>
              </a:spcBef>
            </a:pP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20</a:t>
            </a:r>
            <a:r>
              <a:rPr lang="en-US" altLang="sr-Latn-RS" sz="1400" baseline="-25000" dirty="0"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 = 10100</a:t>
            </a:r>
            <a:r>
              <a:rPr lang="en-US" altLang="sr-Latn-RS" sz="1400" baseline="-25000" dirty="0"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(1, 10, 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100, 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101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, 1010, 10100) </a:t>
            </a:r>
            <a:r>
              <a:rPr lang="en-GB" altLang="sr-Latn-RS" sz="1400" dirty="0">
                <a:sym typeface="SymbolPS" pitchFamily="18" charset="2"/>
              </a:rPr>
              <a:t>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1, 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2,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4,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20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r>
              <a:rPr lang="en-US" alt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637" name="Text Box 23"/>
          <p:cNvSpPr txBox="1">
            <a:spLocks noChangeArrowheads="1"/>
          </p:cNvSpPr>
          <p:nvPr/>
        </p:nvSpPr>
        <p:spPr bwMode="auto">
          <a:xfrm>
            <a:off x="4906963" y="2362200"/>
            <a:ext cx="3048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 sz="1800" dirty="0">
                <a:latin typeface="Comic Sans MS" panose="030F0702030302020204" pitchFamily="66" charset="0"/>
              </a:rPr>
              <a:t>C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25  </a:t>
            </a:r>
            <a:r>
              <a:rPr lang="en-US" altLang="sr-Latn-RS" sz="1800" dirty="0">
                <a:latin typeface="Comic Sans MS" panose="030F0702030302020204" pitchFamily="66" charset="0"/>
              </a:rPr>
              <a:t>= C</a:t>
            </a:r>
            <a:r>
              <a:rPr lang="hr-HR" altLang="sr-Latn-RS" sz="1800" baseline="30000" dirty="0">
                <a:latin typeface="Comic Sans MS" panose="030F0702030302020204" pitchFamily="66" charset="0"/>
              </a:rPr>
              <a:t>24</a:t>
            </a:r>
            <a:r>
              <a:rPr lang="en-US" altLang="sr-Latn-RS" sz="1800" dirty="0">
                <a:latin typeface="Comic Sans MS" panose="030F0702030302020204" pitchFamily="66" charset="0"/>
              </a:rPr>
              <a:t> x 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r-Latn-RS" sz="1800" dirty="0">
                <a:latin typeface="Comic Sans MS" panose="030F0702030302020204" pitchFamily="66" charset="0"/>
              </a:rPr>
              <a:t>      = (C</a:t>
            </a:r>
            <a:r>
              <a:rPr lang="hr-HR" altLang="sr-Latn-RS" sz="1800" baseline="30000" dirty="0">
                <a:latin typeface="Comic Sans MS" panose="030F0702030302020204" pitchFamily="66" charset="0"/>
              </a:rPr>
              <a:t>12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sr-Latn-RS" sz="1800" dirty="0">
                <a:latin typeface="Comic Sans MS" panose="030F0702030302020204" pitchFamily="66" charset="0"/>
              </a:rPr>
              <a:t> x C      </a:t>
            </a:r>
            <a:endParaRPr lang="en-US" altLang="sr-Latn-RS" sz="1400" baseline="30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sr-Latn-RS" sz="1800" dirty="0">
                <a:latin typeface="Comic Sans MS" panose="030F0702030302020204" pitchFamily="66" charset="0"/>
              </a:rPr>
              <a:t>      = ((C</a:t>
            </a:r>
            <a:r>
              <a:rPr lang="hr-HR" altLang="sr-Latn-RS" sz="1800" baseline="30000" dirty="0">
                <a:latin typeface="Comic Sans MS" panose="030F0702030302020204" pitchFamily="66" charset="0"/>
              </a:rPr>
              <a:t>6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 </a:t>
            </a:r>
            <a:r>
              <a:rPr lang="en-US" altLang="sr-Latn-RS" sz="1800" dirty="0">
                <a:latin typeface="Comic Sans MS" panose="030F0702030302020204" pitchFamily="66" charset="0"/>
              </a:rPr>
              <a:t>x C</a:t>
            </a:r>
            <a:endParaRPr lang="en-US" altLang="sr-Latn-RS" sz="1800" baseline="30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sr-Latn-RS" sz="1800" dirty="0">
                <a:latin typeface="Comic Sans MS" panose="030F0702030302020204" pitchFamily="66" charset="0"/>
              </a:rPr>
              <a:t>      = ((</a:t>
            </a:r>
            <a:r>
              <a:rPr lang="hr-HR" altLang="sr-Latn-RS" sz="1800" dirty="0">
                <a:latin typeface="Comic Sans MS" panose="030F0702030302020204" pitchFamily="66" charset="0"/>
              </a:rPr>
              <a:t>(</a:t>
            </a:r>
            <a:r>
              <a:rPr lang="en-US" altLang="sr-Latn-RS" sz="1800" dirty="0">
                <a:latin typeface="Comic Sans MS" panose="030F0702030302020204" pitchFamily="66" charset="0"/>
              </a:rPr>
              <a:t>C</a:t>
            </a:r>
            <a:r>
              <a:rPr lang="hr-HR" altLang="sr-Latn-RS" sz="1800" baseline="30000" dirty="0">
                <a:latin typeface="Comic Sans MS" panose="030F0702030302020204" pitchFamily="66" charset="0"/>
              </a:rPr>
              <a:t>3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hr-HR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hr-HR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 </a:t>
            </a:r>
            <a:r>
              <a:rPr lang="en-US" altLang="sr-Latn-RS" sz="1800" dirty="0">
                <a:latin typeface="Comic Sans MS" panose="030F0702030302020204" pitchFamily="66" charset="0"/>
              </a:rPr>
              <a:t>x 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r-Latn-RS" sz="1800" dirty="0">
                <a:latin typeface="Comic Sans MS" panose="030F0702030302020204" pitchFamily="66" charset="0"/>
              </a:rPr>
              <a:t>      = (((C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sr-Latn-RS" sz="1800" dirty="0">
                <a:latin typeface="Comic Sans MS" panose="030F0702030302020204" pitchFamily="66" charset="0"/>
              </a:rPr>
              <a:t> x C)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sr-Latn-RS" sz="1800" dirty="0">
                <a:latin typeface="Comic Sans MS" panose="030F0702030302020204" pitchFamily="66" charset="0"/>
              </a:rPr>
              <a:t>)</a:t>
            </a:r>
            <a:r>
              <a:rPr lang="en-US" altLang="sr-Latn-RS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sr-Latn-RS" sz="1800" dirty="0">
                <a:latin typeface="Comic Sans MS" panose="030F0702030302020204" pitchFamily="66" charset="0"/>
              </a:rPr>
              <a:t> x C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1200" dirty="0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sr-Latn-R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(only 6 multiplications vs. 24)</a:t>
            </a:r>
          </a:p>
        </p:txBody>
      </p:sp>
      <p:sp>
        <p:nvSpPr>
          <p:cNvPr id="26638" name="Rectangle 24"/>
          <p:cNvSpPr>
            <a:spLocks noChangeArrowheads="1"/>
          </p:cNvSpPr>
          <p:nvPr/>
        </p:nvSpPr>
        <p:spPr bwMode="auto">
          <a:xfrm>
            <a:off x="4906963" y="5091609"/>
            <a:ext cx="3170237" cy="91307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25</a:t>
            </a:r>
            <a:r>
              <a:rPr lang="en-US" altLang="sr-Latn-RS" sz="1400" baseline="-25000" dirty="0"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 = 11001</a:t>
            </a:r>
            <a:r>
              <a:rPr lang="en-US" altLang="sr-Latn-RS" sz="1400" baseline="-25000" dirty="0"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lnSpc>
                <a:spcPts val="2000"/>
              </a:lnSpc>
            </a:pP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(1, 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10, 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11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, 110, 1100, 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1100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0,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11001) </a:t>
            </a:r>
            <a:r>
              <a:rPr lang="en-GB" altLang="sr-Latn-RS" sz="1400" dirty="0">
                <a:sym typeface="SymbolPS" pitchFamily="18" charset="2"/>
              </a:rPr>
              <a:t>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,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2,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12,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24,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</a:t>
            </a:r>
            <a:r>
              <a:rPr lang="en-US" altLang="sr-Latn-RS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25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r>
              <a:rPr lang="en-US" alt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55713" y="3581400"/>
            <a:ext cx="1600200" cy="381000"/>
          </a:xfrm>
          <a:prstGeom prst="roundRect">
            <a:avLst>
              <a:gd name="adj" fmla="val 4667"/>
            </a:avLst>
          </a:prstGeom>
          <a:solidFill>
            <a:srgbClr val="C00000">
              <a:alpha val="19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562600" y="4011613"/>
            <a:ext cx="1905000" cy="381000"/>
          </a:xfrm>
          <a:prstGeom prst="roundRect">
            <a:avLst>
              <a:gd name="adj" fmla="val 4667"/>
            </a:avLst>
          </a:prstGeom>
          <a:solidFill>
            <a:srgbClr val="C00000">
              <a:alpha val="19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26580"/>
              </p:ext>
            </p:extLst>
          </p:nvPr>
        </p:nvGraphicFramePr>
        <p:xfrm>
          <a:off x="2389188" y="1059093"/>
          <a:ext cx="3810000" cy="1006014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8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Decryption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Ciphertext: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Mathematica1" pitchFamily="2" charset="2"/>
                        </a:rPr>
                        <a:t>C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Mathematica1" pitchFamily="2" charset="2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Plaintext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ea typeface="+mn-ea"/>
                          <a:sym typeface="Mathematica1" pitchFamily="2" charset="2"/>
                        </a:rPr>
                        <a:t>M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sym typeface="Mathematica1" pitchFamily="2" charset="2"/>
                        </a:rPr>
                        <a:t> </a:t>
                      </a:r>
                      <a:r>
                        <a:rPr lang="en-GB" altLang="sr-Latn-RS" sz="1600" dirty="0" smtClean="0">
                          <a:solidFill>
                            <a:schemeClr val="tx1"/>
                          </a:solidFill>
                          <a:sym typeface="SymbolPS" pitchFamily="18" charset="2"/>
                        </a:rPr>
                        <a:t> 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C</a:t>
                      </a:r>
                      <a:r>
                        <a:rPr lang="hr-HR" altLang="sr-Latn-RS" sz="1600" baseline="300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d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 (mod n)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  <p:bldP spid="26637" grpId="0"/>
      <p:bldP spid="26638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DA5A1299-E132-4991-9B88-E80AD3DE710B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39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smtClean="0"/>
              <a:t>RSA with Square and Multiply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7038" y="2852738"/>
            <a:ext cx="6837362" cy="2024062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r-HR" sz="1800" dirty="0" smtClean="0">
                <a:latin typeface="+mj-lt"/>
              </a:rPr>
              <a:t>M</a:t>
            </a:r>
            <a:r>
              <a:rPr lang="en-US" sz="1800" dirty="0" smtClean="0">
                <a:latin typeface="+mj-lt"/>
              </a:rPr>
              <a:t> = 1 </a:t>
            </a: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for</a:t>
            </a:r>
            <a:r>
              <a:rPr lang="en-US" sz="1800" dirty="0" smtClean="0">
                <a:latin typeface="+mj-lt"/>
              </a:rPr>
              <a:t> </a:t>
            </a:r>
            <a:r>
              <a:rPr lang="hr-HR" sz="1800" dirty="0" smtClean="0">
                <a:latin typeface="+mj-lt"/>
              </a:rPr>
              <a:t>i</a:t>
            </a:r>
            <a:r>
              <a:rPr lang="en-US" sz="1800" dirty="0" smtClean="0">
                <a:latin typeface="+mj-lt"/>
              </a:rPr>
              <a:t> = 1 to </a:t>
            </a:r>
            <a:r>
              <a:rPr lang="hr-HR" sz="1800" dirty="0" smtClean="0">
                <a:latin typeface="+mj-lt"/>
              </a:rPr>
              <a:t>k</a:t>
            </a:r>
            <a:r>
              <a:rPr lang="en-US" sz="1800" dirty="0" smtClean="0">
                <a:latin typeface="+mj-lt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+mj-lt"/>
              </a:rPr>
              <a:t>	</a:t>
            </a:r>
            <a:r>
              <a:rPr lang="hr-HR" altLang="sr-Latn-RS" sz="1800" dirty="0">
                <a:sym typeface="Mathematica1" pitchFamily="2" charset="2"/>
              </a:rPr>
              <a:t> M</a:t>
            </a:r>
            <a:r>
              <a:rPr lang="hr-HR" altLang="sr-Latn-RS" sz="1800" dirty="0">
                <a:ea typeface="Cambria Math" panose="02040503050406030204" pitchFamily="18" charset="0"/>
                <a:sym typeface="Mathematica1" pitchFamily="2" charset="2"/>
              </a:rPr>
              <a:t> </a:t>
            </a:r>
            <a:r>
              <a:rPr lang="en-GB" altLang="sr-Latn-RS" sz="1800" dirty="0">
                <a:sym typeface="SymbolPS" pitchFamily="18" charset="2"/>
              </a:rPr>
              <a:t></a:t>
            </a:r>
            <a:r>
              <a:rPr lang="hr-HR" sz="1800" dirty="0" smtClean="0">
                <a:latin typeface="+mj-lt"/>
              </a:rPr>
              <a:t> M</a:t>
            </a:r>
            <a:r>
              <a:rPr lang="hr-HR" sz="1800" dirty="0" smtClean="0">
                <a:latin typeface="+mj-lt"/>
                <a:cs typeface="Courier New" pitchFamily="49" charset="0"/>
              </a:rPr>
              <a:t> </a:t>
            </a:r>
            <a:r>
              <a:rPr lang="en-US" sz="1800" dirty="0" smtClean="0">
                <a:latin typeface="+mj-lt"/>
                <a:cs typeface="Courier New" pitchFamily="49" charset="0"/>
              </a:rPr>
              <a:t>x</a:t>
            </a:r>
            <a:r>
              <a:rPr lang="hr-HR" sz="1800" dirty="0" smtClean="0">
                <a:latin typeface="+mj-lt"/>
                <a:cs typeface="Courier New" pitchFamily="49" charset="0"/>
              </a:rPr>
              <a:t> M</a:t>
            </a:r>
            <a:r>
              <a:rPr lang="en-US" sz="1800" dirty="0" smtClean="0">
                <a:latin typeface="+mj-lt"/>
              </a:rPr>
              <a:t> </a:t>
            </a:r>
            <a:r>
              <a:rPr lang="hr-HR" sz="1800" dirty="0" smtClean="0">
                <a:latin typeface="+mj-lt"/>
              </a:rPr>
              <a:t>(</a:t>
            </a:r>
            <a:r>
              <a:rPr lang="en-US" sz="1800" dirty="0" smtClean="0">
                <a:latin typeface="+mj-lt"/>
              </a:rPr>
              <a:t>mod n</a:t>
            </a:r>
            <a:r>
              <a:rPr lang="hr-HR" sz="1800" dirty="0" smtClean="0"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 </a:t>
            </a:r>
            <a:r>
              <a:rPr lang="hr-HR" sz="1800" dirty="0" smtClean="0">
                <a:latin typeface="+mj-lt"/>
              </a:rPr>
              <a:t>   	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(square and reduce mod n)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+mj-lt"/>
              </a:rPr>
              <a:t>	</a:t>
            </a: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if</a:t>
            </a:r>
            <a:r>
              <a:rPr lang="en-US" sz="1800" dirty="0" smtClean="0">
                <a:latin typeface="+mj-lt"/>
              </a:rPr>
              <a:t> d</a:t>
            </a:r>
            <a:r>
              <a:rPr lang="hr-HR" sz="1800" baseline="-25000" dirty="0" err="1" smtClean="0">
                <a:latin typeface="+mj-lt"/>
              </a:rPr>
              <a:t>i</a:t>
            </a:r>
            <a:r>
              <a:rPr lang="en-US" sz="1800" dirty="0" smtClean="0">
                <a:latin typeface="+mj-lt"/>
              </a:rPr>
              <a:t> == 1 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+mj-lt"/>
              </a:rPr>
              <a:t>	</a:t>
            </a:r>
            <a:r>
              <a:rPr lang="hr-HR" sz="1800" dirty="0" smtClean="0">
                <a:latin typeface="+mj-lt"/>
              </a:rPr>
              <a:t>	</a:t>
            </a:r>
            <a:r>
              <a:rPr lang="hr-HR" altLang="sr-Latn-RS" sz="1800" dirty="0" smtClean="0">
                <a:sym typeface="Mathematica1" pitchFamily="2" charset="2"/>
              </a:rPr>
              <a:t>M</a:t>
            </a:r>
            <a:r>
              <a:rPr lang="hr-HR" altLang="sr-Latn-RS" sz="1800" dirty="0" smtClean="0">
                <a:ea typeface="Cambria Math" panose="02040503050406030204" pitchFamily="18" charset="0"/>
                <a:sym typeface="Mathematica1" pitchFamily="2" charset="2"/>
              </a:rPr>
              <a:t> </a:t>
            </a:r>
            <a:r>
              <a:rPr lang="en-GB" altLang="sr-Latn-RS" sz="1800" dirty="0">
                <a:sym typeface="SymbolPS" pitchFamily="18" charset="2"/>
              </a:rPr>
              <a:t></a:t>
            </a:r>
            <a:r>
              <a:rPr lang="en-US" sz="1800" dirty="0" smtClean="0">
                <a:latin typeface="+mj-lt"/>
              </a:rPr>
              <a:t> </a:t>
            </a:r>
            <a:r>
              <a:rPr lang="hr-HR" sz="1800" dirty="0" smtClean="0">
                <a:latin typeface="+mj-lt"/>
              </a:rPr>
              <a:t>M</a:t>
            </a:r>
            <a:r>
              <a:rPr lang="hr-HR" sz="1800" dirty="0" smtClean="0">
                <a:latin typeface="+mj-lt"/>
                <a:cs typeface="Courier New" pitchFamily="49" charset="0"/>
              </a:rPr>
              <a:t> x </a:t>
            </a:r>
            <a:r>
              <a:rPr lang="en-US" sz="1800" dirty="0" smtClean="0">
                <a:latin typeface="+mj-lt"/>
              </a:rPr>
              <a:t>C </a:t>
            </a:r>
            <a:r>
              <a:rPr lang="hr-HR" sz="1800" dirty="0" smtClean="0">
                <a:latin typeface="+mj-lt"/>
              </a:rPr>
              <a:t>(</a:t>
            </a:r>
            <a:r>
              <a:rPr lang="en-US" sz="1800" dirty="0" smtClean="0">
                <a:latin typeface="+mj-lt"/>
              </a:rPr>
              <a:t>mod n</a:t>
            </a:r>
            <a:r>
              <a:rPr lang="hr-HR" sz="1800" dirty="0" smtClean="0"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 </a:t>
            </a:r>
            <a:r>
              <a:rPr lang="hr-HR" sz="1800" dirty="0" smtClean="0">
                <a:latin typeface="+mj-lt"/>
              </a:rPr>
              <a:t>         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(multiply and reduce mod n)</a:t>
            </a: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return</a:t>
            </a:r>
            <a:r>
              <a:rPr lang="en-US" sz="1800" dirty="0" smtClean="0">
                <a:latin typeface="+mj-lt"/>
              </a:rPr>
              <a:t> </a:t>
            </a:r>
            <a:r>
              <a:rPr lang="hr-HR" sz="1800" dirty="0" smtClean="0">
                <a:latin typeface="+mj-lt"/>
              </a:rPr>
              <a:t>M</a:t>
            </a:r>
            <a:r>
              <a:rPr lang="en-US" sz="1800" dirty="0" smtClean="0">
                <a:latin typeface="+mj-lt"/>
              </a:rPr>
              <a:t> </a:t>
            </a: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1600200" y="2454275"/>
            <a:ext cx="4598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sz="1800" dirty="0">
                <a:latin typeface="Comic Sans MS" panose="030F0702030302020204" pitchFamily="66" charset="0"/>
                <a:cs typeface="Arial" panose="020B0604020202020204" pitchFamily="34" charset="0"/>
              </a:rPr>
              <a:t>RSA k-bits </a:t>
            </a:r>
            <a:r>
              <a:rPr lang="hr-HR" altLang="sr-Latn-RS" sz="1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US" altLang="sr-Latn-RS" sz="1800" dirty="0" err="1">
                <a:latin typeface="Comic Sans MS" panose="030F0702030302020204" pitchFamily="66" charset="0"/>
                <a:cs typeface="Arial" panose="020B0604020202020204" pitchFamily="34" charset="0"/>
              </a:rPr>
              <a:t>ecryption</a:t>
            </a:r>
            <a:r>
              <a:rPr lang="en-US" altLang="sr-Latn-RS" sz="1800" dirty="0">
                <a:latin typeface="Comic Sans MS" panose="030F0702030302020204" pitchFamily="66" charset="0"/>
                <a:cs typeface="Arial" panose="020B0604020202020204" pitchFamily="34" charset="0"/>
              </a:rPr>
              <a:t> key: d = d</a:t>
            </a:r>
            <a:r>
              <a:rPr lang="en-US" altLang="sr-Latn-RS" sz="1800" baseline="-25000" dirty="0"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  <a:r>
              <a:rPr lang="en-US" altLang="sr-Latn-RS" sz="1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,</a:t>
            </a:r>
            <a:r>
              <a:rPr lang="hr-HR" altLang="sr-Latn-RS" sz="1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sr-Latn-RS" sz="1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…,</a:t>
            </a:r>
            <a:r>
              <a:rPr lang="hr-HR" altLang="sr-Latn-RS" sz="1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sr-Latn-RS" sz="1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hr-HR" altLang="sr-Latn-RS" sz="1800" baseline="-25000" dirty="0">
                <a:latin typeface="Comic Sans MS" panose="030F0702030302020204" pitchFamily="66" charset="0"/>
                <a:cs typeface="Arial" panose="020B0604020202020204" pitchFamily="34" charset="0"/>
              </a:rPr>
              <a:t>k</a:t>
            </a:r>
            <a:endParaRPr lang="en-US" altLang="sr-Latn-RS" sz="1800" baseline="-25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71500" y="5334000"/>
            <a:ext cx="8420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FontTx/>
              <a:buChar char="o"/>
            </a:pPr>
            <a:r>
              <a:rPr lang="hr-HR" altLang="sr-Latn-RS" sz="2000" dirty="0">
                <a:latin typeface="Comic Sans MS" panose="030F0702030302020204" pitchFamily="66" charset="0"/>
              </a:rPr>
              <a:t>Complexity: at most </a:t>
            </a:r>
            <a:r>
              <a:rPr lang="hr-HR" altLang="sr-Latn-RS" sz="2000" dirty="0" smtClean="0">
                <a:latin typeface="Comic Sans MS" panose="030F0702030302020204" pitchFamily="66" charset="0"/>
              </a:rPr>
              <a:t>2•log</a:t>
            </a:r>
            <a:r>
              <a:rPr lang="hr-HR" altLang="sr-Latn-RS" sz="2000" baseline="-25000" dirty="0" smtClean="0">
                <a:latin typeface="Comic Sans MS" panose="030F0702030302020204" pitchFamily="66" charset="0"/>
              </a:rPr>
              <a:t>2</a:t>
            </a:r>
            <a:r>
              <a:rPr lang="hr-HR" altLang="sr-Latn-RS" sz="2000" dirty="0" smtClean="0">
                <a:latin typeface="Comic Sans MS" panose="030F0702030302020204" pitchFamily="66" charset="0"/>
              </a:rPr>
              <a:t>d </a:t>
            </a:r>
            <a:r>
              <a:rPr lang="hr-HR" altLang="sr-Latn-RS" sz="2000" dirty="0">
                <a:latin typeface="Comic Sans MS" panose="030F0702030302020204" pitchFamily="66" charset="0"/>
              </a:rPr>
              <a:t>= 2•k multiplications and divisions</a:t>
            </a:r>
          </a:p>
          <a:p>
            <a:pPr eaLnBrk="1" hangingPunct="1">
              <a:lnSpc>
                <a:spcPts val="2600"/>
              </a:lnSpc>
              <a:spcBef>
                <a:spcPct val="20000"/>
              </a:spcBef>
              <a:buClr>
                <a:schemeClr val="tx1"/>
              </a:buClr>
              <a:buFontTx/>
              <a:buChar char="o"/>
            </a:pPr>
            <a:r>
              <a:rPr lang="hr-HR" altLang="sr-Latn-RS" sz="2000" dirty="0">
                <a:latin typeface="Comic Sans MS" panose="030F0702030302020204" pitchFamily="66" charset="0"/>
              </a:rPr>
              <a:t>Important: </a:t>
            </a:r>
            <a:r>
              <a:rPr lang="en-US" altLang="sr-Latn-RS" sz="20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decryption execution time depends on the key</a:t>
            </a:r>
            <a:r>
              <a:rPr lang="hr-HR" altLang="sr-Latn-R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12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04791"/>
              </p:ext>
            </p:extLst>
          </p:nvPr>
        </p:nvGraphicFramePr>
        <p:xfrm>
          <a:off x="2389188" y="1059093"/>
          <a:ext cx="3810000" cy="1006014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8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Decryption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Ciphertext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Mathematica1" pitchFamily="2" charset="2"/>
                        </a:rPr>
                        <a:t>C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Mathematica1" pitchFamily="2" charset="2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Plaintext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ea typeface="+mn-ea"/>
                          <a:sym typeface="Mathematica1" pitchFamily="2" charset="2"/>
                        </a:rPr>
                        <a:t>M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sym typeface="Mathematica1" pitchFamily="2" charset="2"/>
                        </a:rPr>
                        <a:t> </a:t>
                      </a:r>
                      <a:r>
                        <a:rPr lang="en-GB" altLang="sr-Latn-RS" sz="1600" dirty="0" smtClean="0">
                          <a:solidFill>
                            <a:schemeClr val="tx1"/>
                          </a:solidFill>
                          <a:sym typeface="SymbolPS" pitchFamily="18" charset="2"/>
                        </a:rPr>
                        <a:t> 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C</a:t>
                      </a:r>
                      <a:r>
                        <a:rPr lang="hr-HR" altLang="sr-Latn-RS" sz="1600" baseline="300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d</a:t>
                      </a:r>
                      <a:r>
                        <a:rPr lang="hr-HR" altLang="sr-Latn-RS" sz="1600" dirty="0" smtClean="0">
                          <a:solidFill>
                            <a:schemeClr val="tx1"/>
                          </a:solidFill>
                          <a:sym typeface="Mathematica1" pitchFamily="2" charset="2"/>
                        </a:rPr>
                        <a:t> (mod n)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34CA9FE1-1D4B-4FD8-99B5-FE36ADBF8DBA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4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smtClean="0"/>
              <a:t>Public-</a:t>
            </a:r>
            <a:r>
              <a:rPr lang="hr-HR" altLang="sr-Latn-RS" dirty="0" smtClean="0"/>
              <a:t>K</a:t>
            </a:r>
            <a:r>
              <a:rPr lang="fr-CH" altLang="sr-Latn-RS" dirty="0" err="1" smtClean="0"/>
              <a:t>ey</a:t>
            </a:r>
            <a:r>
              <a:rPr lang="fr-CH" altLang="sr-Latn-RS" dirty="0" smtClean="0"/>
              <a:t> </a:t>
            </a:r>
            <a:r>
              <a:rPr lang="fr-CH" altLang="sr-Latn-RS" dirty="0" err="1" smtClean="0"/>
              <a:t>Cryptosystems</a:t>
            </a:r>
            <a:endParaRPr lang="en-GB" altLang="sr-Latn-RS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486400"/>
          </a:xfrm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2200" dirty="0" err="1" smtClean="0"/>
              <a:t>Entitet</a:t>
            </a:r>
            <a:r>
              <a:rPr lang="fr-CH" altLang="sr-Latn-RS" sz="2200" dirty="0" smtClean="0"/>
              <a:t> B </a:t>
            </a:r>
            <a:r>
              <a:rPr lang="fr-CH" altLang="sr-Latn-RS" sz="2200" dirty="0" err="1" smtClean="0"/>
              <a:t>generira</a:t>
            </a:r>
            <a:r>
              <a:rPr lang="fr-CH" altLang="sr-Latn-RS" sz="2200" dirty="0" smtClean="0"/>
              <a:t> par </a:t>
            </a:r>
            <a:r>
              <a:rPr lang="fr-CH" altLang="sr-Latn-RS" sz="2200" dirty="0" err="1" smtClean="0"/>
              <a:t>enkripcijskih</a:t>
            </a:r>
            <a:r>
              <a:rPr lang="fr-CH" altLang="sr-Latn-RS" sz="2200" dirty="0" smtClean="0"/>
              <a:t> </a:t>
            </a:r>
            <a:r>
              <a:rPr lang="fr-CH" altLang="sr-Latn-RS" sz="2200" dirty="0" err="1" smtClean="0"/>
              <a:t>kljuceva</a:t>
            </a:r>
            <a:r>
              <a:rPr lang="fr-CH" altLang="sr-Latn-RS" sz="2200" dirty="0" smtClean="0"/>
              <a:t> (</a:t>
            </a:r>
            <a:r>
              <a:rPr lang="fr-CH" altLang="sr-Latn-RS" sz="2200" dirty="0" smtClean="0">
                <a:solidFill>
                  <a:srgbClr val="339966"/>
                </a:solidFill>
              </a:rPr>
              <a:t>PU</a:t>
            </a:r>
            <a:r>
              <a:rPr lang="fr-CH" altLang="sr-Latn-RS" sz="2200" baseline="-25000" dirty="0" smtClean="0">
                <a:solidFill>
                  <a:srgbClr val="339966"/>
                </a:solidFill>
              </a:rPr>
              <a:t>B</a:t>
            </a:r>
            <a:r>
              <a:rPr lang="fr-CH" altLang="sr-Latn-RS" sz="2200" dirty="0" smtClean="0">
                <a:solidFill>
                  <a:srgbClr val="C00000"/>
                </a:solidFill>
              </a:rPr>
              <a:t>, PR</a:t>
            </a:r>
            <a:r>
              <a:rPr lang="fr-CH" altLang="sr-Latn-RS" sz="2200" baseline="-25000" dirty="0" smtClean="0">
                <a:solidFill>
                  <a:srgbClr val="C00000"/>
                </a:solidFill>
              </a:rPr>
              <a:t>B</a:t>
            </a:r>
            <a:r>
              <a:rPr lang="fr-CH" altLang="sr-Latn-RS" sz="2200" dirty="0" smtClean="0"/>
              <a:t>)</a:t>
            </a:r>
            <a:endParaRPr lang="hr-HR" altLang="sr-Latn-RS" sz="2200" dirty="0" smtClean="0"/>
          </a:p>
          <a:p>
            <a:pPr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2200" dirty="0" smtClean="0"/>
              <a:t>Primjer RSA: </a:t>
            </a:r>
            <a:r>
              <a:rPr lang="hr-HR" altLang="sr-Latn-RS" sz="2000" dirty="0" smtClean="0">
                <a:latin typeface="Consolas" panose="020B0609020204030204" pitchFamily="49" charset="0"/>
              </a:rPr>
              <a:t>openssl </a:t>
            </a:r>
            <a:r>
              <a:rPr lang="hr-HR" altLang="sr-Latn-RS" sz="2000" dirty="0">
                <a:latin typeface="Consolas" panose="020B0609020204030204" pitchFamily="49" charset="0"/>
              </a:rPr>
              <a:t>genrsa -out private.pem 2048</a:t>
            </a:r>
            <a:endParaRPr lang="fr-CH" altLang="sr-Latn-RS" sz="2200" dirty="0" smtClean="0"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2584" y="2209800"/>
            <a:ext cx="42672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-----BEGIN RSA PRIVATE KEY-----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MIIEowIBAAKCAQEAvx5jz0hUerbgt6Kumq/P7Wg48xEcKz9hIOKHaShQP572GO54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lAcUHBSaipe2fzYm2P3GETiTqspo+ePa46mai56LqWUpkdExbp5PmBPNoIQ95w+e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rxaiYWdWOeYRULEQJwAzG3PAFUEOGRhlpL7jSIPZb7TCK/b+DqIBw3Sppu11XqLc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fVjLVK1dDM7+kmdot5srRiU97VTpdyQL5RXKLyrKnLIjRfn+L2OyX0brhfX7Pgzp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/1P896Y6ZahzFBPw5JAgHQyqCXQ6qDZ5KDdcmAYeLvnuG6GkXef4wwHZ4DabmEp9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dZDCAp2qvAGpC1j6DdV45qTfu1etiFNnAWjgKQIDAQABAoIBAAFwDBYqGCCYMZaQ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DboyKmFB0HPbpBebMXLa4WPkHr5rxrQnTxbl+ru/V+5E9+V7Fc26EvxcLZgyT5nZ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ofLmergkKC7NCQQEy9dmL3kYZQqZFBIh5vKwO+Z5rYdf+K9ftZxlfvzs4PwH8kA0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E8eqe/E2tLMHbBKCmCSqCVNcFE6iJVIVM0yG/TfzBxIeg2B0g1T6bswPOot7sgaA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1eSq1RLmzZt6Va19BghuIjDWHzB8/ujt4XiZ0jtTvBt+eALFupaOqqiosyd5G6vD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KEFYd60dqjBo4vbo/txbj1ONXeOmD4zEnvnd+6S/rzdlviJlpnT3oGXAAD7YDERd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hPzY7RECgYEA8BPa8lPBdFB9d1aIqym4kHxim2VWTUq0LbnlZU2Tiez9WB2lLLZt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YUwDJG2OkClzDuonva0JU6Vefuty5AQpNUSUAMP71Of5+EdfPxEw7biNzjvJv8iC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+IMxmgcaNSNhhGRTC0lR+uVpos533wTW/</a:t>
            </a:r>
            <a:r>
              <a:rPr lang="en-US" sz="900" dirty="0" err="1">
                <a:solidFill>
                  <a:srgbClr val="C00000"/>
                </a:solidFill>
                <a:latin typeface="Consolas" panose="020B0609020204030204" pitchFamily="49" charset="0"/>
              </a:rPr>
              <a:t>TmTYDSe</a:t>
            </a:r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/IrYQE6Bz1D2wRUCgYEAy8tK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DZ09HnKp6k8n81xHGexqAmGS6P7u4QYDxHLIfKHJe7J9C2xk4K1JYldVrqWh32KL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Ia+bwSF8eORcPe5MsA1rIktg5ahZ/WH37ojjoXVcofS063HHCJ7HJpg8DiQxauTy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58spvegRQgsoaNlxcmH5uoMU8tkbq1LawY9B38UCgYAXUuZ/</a:t>
            </a:r>
            <a:r>
              <a:rPr lang="en-US" sz="900" dirty="0" err="1">
                <a:solidFill>
                  <a:srgbClr val="C00000"/>
                </a:solidFill>
                <a:latin typeface="Consolas" panose="020B0609020204030204" pitchFamily="49" charset="0"/>
              </a:rPr>
              <a:t>inGN+k</a:t>
            </a:r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/mKysF7fy3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VM5DqJm00qAknR3TNLEzwiluyRqF+Icx36+id15VVSGPfmI0BD6WuMcwb3FvA5R5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T1tNo7ywl4TqgQyY1PO69KYaNibIkhNfT2efPjdmmDReJ10GCK6FQIp9va9ZpF+6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pEBUJWiYwmh1/uqPmJ8QbQKBgEeBXctnF3Heg7X97iOahiwXYp7RQ63S/</a:t>
            </a:r>
            <a:r>
              <a:rPr lang="en-US" sz="900" dirty="0" err="1">
                <a:solidFill>
                  <a:srgbClr val="C00000"/>
                </a:solidFill>
                <a:latin typeface="Consolas" panose="020B0609020204030204" pitchFamily="49" charset="0"/>
              </a:rPr>
              <a:t>VghNyMv</a:t>
            </a:r>
            <a:endParaRPr lang="en-US" sz="90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rx7j2YE4gF2Iu+CFjNEfmaW84g4yUmUQa9MY/8afQapNOcUwAB45WpdaObEJNegR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SeV1+3msFerishZZN8FX+wJvOpOqH3yrMUs76QpGRfh8Cy06KViC88+909KKMM1n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iZKNAoGBAKqxczB1I4mDdlm8NI36lFqlNX8lbr7kSfeI6yurUfUlKBiMlU2nRXei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48n7E5+EzZ5ex8r0biqGcoqC9GwqDSk3aNEJRvQXU06yjSSoTXoIE6c0wLxdfSWc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8q/ZHKldJkWB3QPKocvALVvTfoyuskZkMcjk6jWrtr3vLq7RutRK</a:t>
            </a:r>
          </a:p>
          <a:p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-----END RSA PRIVATE KEY-----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856" y="2209800"/>
            <a:ext cx="4267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339966"/>
                </a:solidFill>
                <a:latin typeface="Consolas" panose="020B0609020204030204" pitchFamily="49" charset="0"/>
              </a:rPr>
              <a:t>-----BEGIN PUBLIC KEY-----</a:t>
            </a:r>
          </a:p>
          <a:p>
            <a:r>
              <a:rPr lang="en-US" sz="900" dirty="0">
                <a:solidFill>
                  <a:srgbClr val="339966"/>
                </a:solidFill>
                <a:latin typeface="Consolas" panose="020B0609020204030204" pitchFamily="49" charset="0"/>
              </a:rPr>
              <a:t>MIIBIjANBgkqhkiG9w0BAQEFAAOCAQ8AMIIBCgKCAQEAvx5jz0hUerbgt6Kumq/P</a:t>
            </a:r>
          </a:p>
          <a:p>
            <a:r>
              <a:rPr lang="en-US" sz="900" dirty="0">
                <a:solidFill>
                  <a:srgbClr val="339966"/>
                </a:solidFill>
                <a:latin typeface="Consolas" panose="020B0609020204030204" pitchFamily="49" charset="0"/>
              </a:rPr>
              <a:t>7Wg48xEcKz9hIOKHaShQP572GO54lAcUHBSaipe2fzYm2P3GETiTqspo+ePa46ma</a:t>
            </a:r>
          </a:p>
          <a:p>
            <a:r>
              <a:rPr lang="en-US" sz="900" dirty="0">
                <a:solidFill>
                  <a:srgbClr val="339966"/>
                </a:solidFill>
                <a:latin typeface="Consolas" panose="020B0609020204030204" pitchFamily="49" charset="0"/>
              </a:rPr>
              <a:t>i56LqWUpkdExbp5PmBPNoIQ95w+erxaiYWdWOeYRULEQJwAzG3PAFUEOGRhlpL7j</a:t>
            </a:r>
          </a:p>
          <a:p>
            <a:r>
              <a:rPr lang="en-US" sz="900" dirty="0">
                <a:solidFill>
                  <a:srgbClr val="339966"/>
                </a:solidFill>
                <a:latin typeface="Consolas" panose="020B0609020204030204" pitchFamily="49" charset="0"/>
              </a:rPr>
              <a:t>SIPZb7TCK/b+DqIBw3Sppu11XqLcfVjLVK1dDM7+kmdot5srRiU97VTpdyQL5RXK</a:t>
            </a:r>
          </a:p>
          <a:p>
            <a:r>
              <a:rPr lang="en-US" sz="900" dirty="0">
                <a:solidFill>
                  <a:srgbClr val="339966"/>
                </a:solidFill>
                <a:latin typeface="Consolas" panose="020B0609020204030204" pitchFamily="49" charset="0"/>
              </a:rPr>
              <a:t>LyrKnLIjRfn+L2OyX0brhfX7Pgzp/1P896Y6ZahzFBPw5JAgHQyqCXQ6qDZ5KDdc</a:t>
            </a:r>
          </a:p>
          <a:p>
            <a:r>
              <a:rPr lang="en-US" sz="900" dirty="0">
                <a:solidFill>
                  <a:srgbClr val="339966"/>
                </a:solidFill>
                <a:latin typeface="Consolas" panose="020B0609020204030204" pitchFamily="49" charset="0"/>
              </a:rPr>
              <a:t>mAYeLvnuG6GkXef4wwHZ4DabmEp9dZDCAp2qvAGpC1j6DdV45qTfu1etiFNnAWjg</a:t>
            </a:r>
          </a:p>
          <a:p>
            <a:r>
              <a:rPr lang="en-US" sz="900" dirty="0">
                <a:solidFill>
                  <a:srgbClr val="339966"/>
                </a:solidFill>
                <a:latin typeface="Consolas" panose="020B0609020204030204" pitchFamily="49" charset="0"/>
              </a:rPr>
              <a:t>KQIDAQAB</a:t>
            </a:r>
          </a:p>
          <a:p>
            <a:r>
              <a:rPr lang="en-US" sz="900" dirty="0">
                <a:solidFill>
                  <a:srgbClr val="339966"/>
                </a:solidFill>
                <a:latin typeface="Consolas" panose="020B0609020204030204" pitchFamily="49" charset="0"/>
              </a:rPr>
              <a:t>-----END PUBLIC KEY-----</a:t>
            </a:r>
          </a:p>
        </p:txBody>
      </p:sp>
    </p:spTree>
    <p:extLst>
      <p:ext uri="{BB962C8B-B14F-4D97-AF65-F5344CB8AC3E}">
        <p14:creationId xmlns:p14="http://schemas.microsoft.com/office/powerpoint/2010/main" val="8802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011FC15B-C19B-4563-AD59-2BC83A8948A6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40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smtClean="0"/>
              <a:t>Simple Timing Attack on RSA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84238"/>
            <a:ext cx="8686800" cy="5592762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altLang="sr-Latn-RS" sz="2000" dirty="0" smtClean="0"/>
              <a:t>Timing attack</a:t>
            </a:r>
            <a:r>
              <a:rPr lang="hr-HR" altLang="sr-Latn-RS" sz="2000" dirty="0" smtClean="0"/>
              <a:t>s</a:t>
            </a:r>
            <a:endParaRPr lang="en-US" altLang="sr-Latn-RS" sz="2000" dirty="0" smtClean="0"/>
          </a:p>
          <a:p>
            <a:pPr lvl="1" eaLnBrk="1" hangingPunct="1">
              <a:lnSpc>
                <a:spcPts val="28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altLang="sr-Latn-RS" sz="1800" dirty="0" smtClean="0"/>
              <a:t>Measure the time of the decryption execution</a:t>
            </a:r>
          </a:p>
          <a:p>
            <a:pPr lvl="1" eaLnBrk="1" hangingPunct="1">
              <a:lnSpc>
                <a:spcPts val="28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altLang="sr-Latn-RS" sz="1800" dirty="0" smtClean="0"/>
              <a:t>The measured time corresponds to the number of 1s in the key</a:t>
            </a:r>
            <a:endParaRPr lang="hr-HR" altLang="sr-Latn-RS" sz="1800" dirty="0" smtClean="0"/>
          </a:p>
          <a:p>
            <a:pPr lvl="1" eaLnBrk="1" hangingPunct="1">
              <a:lnSpc>
                <a:spcPts val="2800"/>
              </a:lnSpc>
              <a:spcBef>
                <a:spcPct val="0"/>
              </a:spcBef>
              <a:spcAft>
                <a:spcPts val="1000"/>
              </a:spcAft>
            </a:pPr>
            <a:r>
              <a:rPr lang="hr-HR" altLang="sr-Latn-RS" sz="1800" dirty="0" smtClean="0"/>
              <a:t>In other words, </a:t>
            </a:r>
            <a:r>
              <a:rPr lang="en-US" altLang="sr-Latn-RS" sz="1800" dirty="0" smtClean="0"/>
              <a:t>time </a:t>
            </a:r>
            <a:r>
              <a:rPr lang="en-US" altLang="sr-Latn-RS" sz="1800" dirty="0" smtClean="0">
                <a:solidFill>
                  <a:srgbClr val="CC3300"/>
                </a:solidFill>
              </a:rPr>
              <a:t>leaks the Hamming weight</a:t>
            </a:r>
            <a:r>
              <a:rPr lang="hr-HR" altLang="sr-Latn-RS" sz="1800" dirty="0" smtClean="0">
                <a:solidFill>
                  <a:srgbClr val="CC3300"/>
                </a:solidFill>
              </a:rPr>
              <a:t> (w)</a:t>
            </a:r>
            <a:r>
              <a:rPr lang="en-US" altLang="sr-Latn-RS" sz="1800" dirty="0" smtClean="0"/>
              <a:t> of the key</a:t>
            </a:r>
            <a:endParaRPr lang="en-US" altLang="sr-Latn-RS" dirty="0" smtClean="0"/>
          </a:p>
          <a:p>
            <a:pPr eaLnBrk="1" hangingPunct="1">
              <a:lnSpc>
                <a:spcPts val="2800"/>
              </a:lnSpc>
            </a:pPr>
            <a:r>
              <a:rPr lang="hr-HR" altLang="sr-Latn-RS" sz="2000" dirty="0" smtClean="0"/>
              <a:t>Simple a</a:t>
            </a:r>
            <a:r>
              <a:rPr lang="en-US" altLang="sr-Latn-RS" sz="2000" dirty="0" err="1" smtClean="0"/>
              <a:t>ttack</a:t>
            </a:r>
            <a:endParaRPr lang="en-US" altLang="sr-Latn-RS" sz="2000" dirty="0" smtClean="0"/>
          </a:p>
          <a:p>
            <a:pPr lvl="1" eaLnBrk="1" hangingPunct="1">
              <a:lnSpc>
                <a:spcPts val="2800"/>
              </a:lnSpc>
              <a:spcBef>
                <a:spcPct val="0"/>
              </a:spcBef>
              <a:spcAft>
                <a:spcPts val="400"/>
              </a:spcAft>
            </a:pPr>
            <a:r>
              <a:rPr lang="hr-HR" altLang="sr-Latn-RS" sz="1800" dirty="0" smtClean="0"/>
              <a:t>K</a:t>
            </a:r>
            <a:r>
              <a:rPr lang="en-US" altLang="sr-Latn-RS" sz="1800" dirty="0" err="1" smtClean="0"/>
              <a:t>ey</a:t>
            </a:r>
            <a:r>
              <a:rPr lang="en-US" altLang="sr-Latn-RS" sz="1800" dirty="0" smtClean="0"/>
              <a:t> search</a:t>
            </a:r>
            <a:r>
              <a:rPr lang="hr-HR" altLang="sr-Latn-RS" sz="1800" dirty="0" smtClean="0"/>
              <a:t> complexity</a:t>
            </a:r>
            <a:r>
              <a:rPr lang="en-US" altLang="sr-Latn-RS" sz="1800" dirty="0" smtClean="0"/>
              <a:t> is reduced</a:t>
            </a:r>
            <a:r>
              <a:rPr lang="hr-HR" altLang="sr-Latn-RS" sz="1800" dirty="0" smtClean="0"/>
              <a:t> from 2</a:t>
            </a:r>
            <a:r>
              <a:rPr lang="hr-HR" altLang="sr-Latn-RS" sz="1800" baseline="30000" dirty="0" smtClean="0"/>
              <a:t>k</a:t>
            </a:r>
            <a:r>
              <a:rPr lang="en-US" altLang="sr-Latn-RS" sz="1800" dirty="0" smtClean="0"/>
              <a:t> to </a:t>
            </a:r>
            <a:endParaRPr lang="hr-HR" altLang="sr-Latn-RS" sz="1800" dirty="0" smtClean="0"/>
          </a:p>
          <a:p>
            <a:pPr lvl="1" eaLnBrk="1" hangingPunct="1">
              <a:lnSpc>
                <a:spcPts val="2800"/>
              </a:lnSpc>
              <a:spcBef>
                <a:spcPct val="0"/>
              </a:spcBef>
              <a:spcAft>
                <a:spcPts val="400"/>
              </a:spcAft>
            </a:pPr>
            <a:r>
              <a:rPr lang="hr-HR" altLang="sr-Latn-RS" sz="1800" dirty="0" smtClean="0"/>
              <a:t>In other words</a:t>
            </a:r>
            <a:r>
              <a:rPr lang="en-US" altLang="sr-Latn-RS" sz="1800" dirty="0" smtClean="0"/>
              <a:t>,</a:t>
            </a:r>
            <a:r>
              <a:rPr lang="hr-HR" altLang="sr-Latn-RS" sz="1800" dirty="0" smtClean="0"/>
              <a:t> from all possible k-bit </a:t>
            </a:r>
            <a:br>
              <a:rPr lang="hr-HR" altLang="sr-Latn-RS" sz="1800" dirty="0" smtClean="0"/>
            </a:br>
            <a:r>
              <a:rPr lang="hr-HR" altLang="sr-Latn-RS" sz="1800" dirty="0" smtClean="0"/>
              <a:t>combinations to those </a:t>
            </a:r>
            <a:r>
              <a:rPr lang="en-US" altLang="sr-Latn-RS" sz="1800" dirty="0" smtClean="0"/>
              <a:t>with w bits equal to 1</a:t>
            </a:r>
          </a:p>
          <a:p>
            <a:pPr lvl="1" eaLnBrk="1" hangingPunct="1">
              <a:lnSpc>
                <a:spcPts val="2800"/>
              </a:lnSpc>
              <a:spcBef>
                <a:spcPct val="0"/>
              </a:spcBef>
              <a:spcAft>
                <a:spcPts val="400"/>
              </a:spcAft>
            </a:pPr>
            <a:r>
              <a:rPr lang="hr-HR" altLang="sr-Latn-RS" sz="1800" dirty="0" smtClean="0"/>
              <a:t>The b</a:t>
            </a:r>
            <a:r>
              <a:rPr lang="en-US" altLang="sr-Latn-RS" sz="1800" dirty="0" err="1" smtClean="0"/>
              <a:t>est</a:t>
            </a:r>
            <a:r>
              <a:rPr lang="en-US" altLang="sr-Latn-RS" sz="1800" dirty="0" smtClean="0"/>
              <a:t> case for the attacker: w=1</a:t>
            </a:r>
            <a:r>
              <a:rPr lang="hr-HR" altLang="sr-Latn-RS" sz="1800" dirty="0" smtClean="0"/>
              <a:t>, </a:t>
            </a:r>
            <a:r>
              <a:rPr lang="en-US" altLang="sr-Latn-RS" sz="1800" dirty="0" smtClean="0"/>
              <a:t>the search space </a:t>
            </a:r>
            <a:r>
              <a:rPr lang="hr-HR" altLang="sr-Latn-RS" sz="1800" dirty="0" smtClean="0"/>
              <a:t>only</a:t>
            </a:r>
            <a:r>
              <a:rPr lang="en-US" altLang="sr-Latn-RS" sz="1800" dirty="0" smtClean="0"/>
              <a:t> </a:t>
            </a:r>
            <a:r>
              <a:rPr lang="hr-HR" altLang="sr-Latn-RS" sz="1800" dirty="0" smtClean="0"/>
              <a:t>k keys</a:t>
            </a:r>
          </a:p>
          <a:p>
            <a:pPr lvl="1" eaLnBrk="1" hangingPunct="1">
              <a:lnSpc>
                <a:spcPts val="28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altLang="sr-Latn-RS" sz="1800" dirty="0" smtClean="0"/>
              <a:t>The worst case for the attacker: w=k/2</a:t>
            </a:r>
          </a:p>
        </p:txBody>
      </p:sp>
      <p:graphicFrame>
        <p:nvGraphicFramePr>
          <p:cNvPr id="1846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498527"/>
              </p:ext>
            </p:extLst>
          </p:nvPr>
        </p:nvGraphicFramePr>
        <p:xfrm>
          <a:off x="6050280" y="2915920"/>
          <a:ext cx="4032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5" name="Equation" r:id="rId3" imgW="368280" imgH="609480" progId="Equation.3">
                  <p:embed/>
                </p:oleObj>
              </mc:Choice>
              <mc:Fallback>
                <p:oleObj name="Equation" r:id="rId3" imgW="368280" imgH="6094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0280" y="2915920"/>
                        <a:ext cx="40322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2D0852FF-FE0A-4967-BDE4-F4C6501B682E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41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r-Latn-RS" smtClean="0"/>
              <a:t>Simple Power Analysis</a:t>
            </a:r>
            <a:endParaRPr lang="en-US" altLang="sr-Latn-R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84238"/>
            <a:ext cx="8686800" cy="5592762"/>
          </a:xfrm>
        </p:spPr>
        <p:txBody>
          <a:bodyPr/>
          <a:lstStyle/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altLang="sr-Latn-RS" sz="2000" smtClean="0"/>
              <a:t>(Kocher 1998) Attacker directly uses power consumption to learn bits of secret key</a:t>
            </a:r>
          </a:p>
          <a:p>
            <a:pPr eaLnBrk="1" hangingPunct="1">
              <a:lnSpc>
                <a:spcPts val="2600"/>
              </a:lnSpc>
            </a:pPr>
            <a:r>
              <a:rPr lang="hr-HR" altLang="sr-Latn-RS" sz="2000" smtClean="0"/>
              <a:t>Many implementations of modern cryptosystems (DES, AES, RSA) vulnerable to timing and power analysis attacks</a:t>
            </a:r>
          </a:p>
          <a:p>
            <a:pPr lvl="1" eaLnBrk="1" hangingPunct="1">
              <a:lnSpc>
                <a:spcPts val="2600"/>
              </a:lnSpc>
              <a:spcAft>
                <a:spcPts val="1000"/>
              </a:spcAft>
            </a:pPr>
            <a:r>
              <a:rPr lang="hr-HR" altLang="sr-Latn-RS" sz="1800" smtClean="0">
                <a:solidFill>
                  <a:srgbClr val="CC3300"/>
                </a:solidFill>
              </a:rPr>
              <a:t>Side-channel attacks</a:t>
            </a:r>
            <a:endParaRPr lang="hr-HR" altLang="sr-Latn-R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7685C29C-3B55-4802-8687-5A66370264D0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42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819150"/>
            <a:ext cx="8207375" cy="1695450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ts val="2600"/>
              </a:lnSpc>
              <a:spcBef>
                <a:spcPct val="0"/>
              </a:spcBef>
              <a:spcAft>
                <a:spcPts val="10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r-Latn-RS" sz="2000" smtClean="0"/>
              <a:t>Attack on the square and multiply exponentiation algorithm during signing or decryption</a:t>
            </a:r>
          </a:p>
          <a:p>
            <a:pPr marL="341313" indent="-341313" defTabSz="449263" eaLnBrk="1" hangingPunct="1">
              <a:spcBef>
                <a:spcPct val="0"/>
              </a:spcBef>
              <a:spcAft>
                <a:spcPts val="10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r-Latn-RS" sz="2000" smtClean="0"/>
              <a:t>Record a power trace of the operation</a:t>
            </a:r>
          </a:p>
          <a:p>
            <a:pPr marL="341313" indent="-341313" defTabSz="449263" eaLnBrk="1" hangingPunct="1">
              <a:spcBef>
                <a:spcPct val="0"/>
              </a:spcBef>
              <a:spcAft>
                <a:spcPts val="10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r-Latn-RS" sz="2000" smtClean="0"/>
              <a:t>Visually confirm if multiplications were executed in each step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656138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r-Latn-RS" smtClean="0"/>
              <a:t>Experiment: SPA on </a:t>
            </a:r>
            <a:r>
              <a:rPr lang="hr-HR" altLang="sr-Latn-RS" smtClean="0"/>
              <a:t>E</a:t>
            </a:r>
            <a:r>
              <a:rPr lang="en-GB" altLang="sr-Latn-RS" smtClean="0"/>
              <a:t>xponentiation</a:t>
            </a:r>
            <a:endParaRPr lang="en-US" altLang="sr-Latn-R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A529DF79-0FC3-4E03-A4D8-9970F85564C5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43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819150"/>
            <a:ext cx="8207375" cy="1771650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ts val="2600"/>
              </a:lnSpc>
              <a:spcBef>
                <a:spcPct val="0"/>
              </a:spcBef>
              <a:spcAft>
                <a:spcPts val="10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r-Latn-RS" sz="2000" smtClean="0"/>
              <a:t>If a squaring is followed by another squaring, this bit of the exponent is zero</a:t>
            </a:r>
          </a:p>
          <a:p>
            <a:pPr marL="341313" indent="-341313" defTabSz="449263" eaLnBrk="1" hangingPunct="1">
              <a:lnSpc>
                <a:spcPts val="2600"/>
              </a:lnSpc>
              <a:spcBef>
                <a:spcPct val="0"/>
              </a:spcBef>
              <a:spcAft>
                <a:spcPts val="10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r-Latn-RS" sz="2000" smtClean="0"/>
              <a:t>If the squaring is followed by a multiplication, this bit of the exponent is one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00313"/>
            <a:ext cx="4886325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r-Latn-RS" dirty="0" smtClean="0"/>
              <a:t>Experiment: SPA on </a:t>
            </a:r>
            <a:r>
              <a:rPr lang="hr-HR" altLang="sr-Latn-RS" dirty="0"/>
              <a:t>e</a:t>
            </a:r>
            <a:r>
              <a:rPr lang="en-GB" altLang="sr-Latn-RS" dirty="0" err="1" smtClean="0"/>
              <a:t>xponentiation</a:t>
            </a:r>
            <a:endParaRPr lang="en-US" altLang="sr-Latn-R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3D4214EC-A66B-4319-B987-380AC9252AEE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44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498725"/>
            <a:ext cx="4884737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8463" y="809625"/>
            <a:ext cx="8207375" cy="1733550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ts val="2600"/>
              </a:lnSpc>
              <a:spcBef>
                <a:spcPct val="0"/>
              </a:spcBef>
              <a:spcAft>
                <a:spcPts val="10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r-Latn-RS" sz="2000" smtClean="0"/>
              <a:t>If a squaring is followed by another squaring, this bit of the exponent is zero</a:t>
            </a:r>
          </a:p>
          <a:p>
            <a:pPr marL="341313" indent="-341313" defTabSz="449263" eaLnBrk="1" hangingPunct="1">
              <a:lnSpc>
                <a:spcPts val="2600"/>
              </a:lnSpc>
              <a:spcBef>
                <a:spcPct val="0"/>
              </a:spcBef>
              <a:spcAft>
                <a:spcPts val="10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r-Latn-RS" sz="2000" smtClean="0"/>
              <a:t>If the squaring is followed by a multiplication, this bit of the exponent is one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r-Latn-RS" dirty="0" smtClean="0"/>
              <a:t>Experiment: SPA on exponentiation</a:t>
            </a:r>
            <a:endParaRPr lang="en-US" altLang="sr-Latn-R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B9EBCA71-776C-4CA4-B8CF-CD2F54EFC38F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45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smtClean="0"/>
              <a:t>RSA timing attacks over the network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023938"/>
            <a:ext cx="8172450" cy="5072062"/>
          </a:xfrm>
        </p:spPr>
        <p:txBody>
          <a:bodyPr/>
          <a:lstStyle/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ts val="1000"/>
              </a:spcAft>
            </a:pPr>
            <a:r>
              <a:rPr lang="hr-HR" altLang="sr-Latn-RS" sz="2000" smtClean="0"/>
              <a:t>“</a:t>
            </a:r>
            <a:r>
              <a:rPr lang="en-US" altLang="sr-Latn-RS" sz="2000" smtClean="0"/>
              <a:t>Remote timing attacks are practical</a:t>
            </a:r>
            <a:r>
              <a:rPr lang="hr-HR" altLang="sr-Latn-RS" sz="2000" smtClean="0"/>
              <a:t>”, </a:t>
            </a:r>
            <a:r>
              <a:rPr lang="en-US" altLang="sr-Latn-RS" sz="2000" smtClean="0"/>
              <a:t>by D. Boneh and </a:t>
            </a:r>
            <a:r>
              <a:rPr lang="hr-HR" altLang="sr-Latn-RS" sz="2000" smtClean="0"/>
              <a:t/>
            </a:r>
            <a:br>
              <a:rPr lang="hr-HR" altLang="sr-Latn-RS" sz="2000" smtClean="0"/>
            </a:br>
            <a:r>
              <a:rPr lang="en-US" altLang="sr-Latn-RS" sz="2000" smtClean="0"/>
              <a:t>D. Brumley, Usenix Security Symposium, 2003</a:t>
            </a:r>
            <a:br>
              <a:rPr lang="en-US" altLang="sr-Latn-RS" sz="2000" smtClean="0"/>
            </a:br>
            <a:r>
              <a:rPr lang="en-US" altLang="sr-Latn-RS" sz="1600" smtClean="0"/>
              <a:t>http://crypto.stanford.edu/~dabo/papers/ssl-timing.pdf </a:t>
            </a:r>
            <a:endParaRPr lang="en-US" altLang="sr-Latn-RS" sz="2000" smtClean="0"/>
          </a:p>
          <a:p>
            <a:pPr eaLnBrk="1" hangingPunct="1">
              <a:spcAft>
                <a:spcPts val="1000"/>
              </a:spcAft>
            </a:pPr>
            <a:r>
              <a:rPr lang="en-US" altLang="sr-Latn-RS" sz="2000" smtClean="0"/>
              <a:t>The attack was performed over the campus network</a:t>
            </a:r>
          </a:p>
          <a:p>
            <a:pPr eaLnBrk="1" hangingPunct="1"/>
            <a:r>
              <a:rPr lang="en-US" altLang="sr-Latn-RS" sz="2000" smtClean="0"/>
              <a:t>The attacks extracts the bits of the</a:t>
            </a:r>
            <a:r>
              <a:rPr lang="hr-HR" altLang="sr-Latn-RS" sz="2000" smtClean="0"/>
              <a:t> prime</a:t>
            </a:r>
            <a:r>
              <a:rPr lang="en-US" altLang="sr-Latn-RS" sz="2000" smtClean="0"/>
              <a:t> factor q (n=pq)</a:t>
            </a:r>
          </a:p>
          <a:p>
            <a:pPr lvl="1" eaLnBrk="1" hangingPunct="1"/>
            <a:r>
              <a:rPr lang="hr-HR" altLang="sr-Latn-RS" sz="1800" smtClean="0"/>
              <a:t>T</a:t>
            </a:r>
            <a:r>
              <a:rPr lang="en-US" altLang="sr-Latn-RS" sz="1800" smtClean="0"/>
              <a:t>ime measurement indicates if a bit of q is 1 or 0 </a:t>
            </a:r>
          </a:p>
          <a:p>
            <a:pPr eaLnBrk="1" hangingPunct="1">
              <a:buFontTx/>
              <a:buNone/>
            </a:pPr>
            <a:endParaRPr lang="en-GB" altLang="sr-Latn-RS" smtClean="0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2867025" y="4254500"/>
            <a:ext cx="11239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2868613" y="4419600"/>
            <a:ext cx="1160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sr-Latn-RS" sz="1800">
                <a:latin typeface="Comic Sans MS" panose="030F0702030302020204" pitchFamily="66" charset="0"/>
                <a:cs typeface="Arial" panose="020B0604020202020204" pitchFamily="34" charset="0"/>
              </a:rPr>
              <a:t>Attacker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5048250" y="4264025"/>
            <a:ext cx="11239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5167313" y="4429125"/>
            <a:ext cx="923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sr-Latn-RS" sz="1800">
                <a:latin typeface="Comic Sans MS" panose="030F0702030302020204" pitchFamily="66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32777" name="Line 8"/>
          <p:cNvSpPr>
            <a:spLocks noChangeShapeType="1"/>
          </p:cNvSpPr>
          <p:nvPr/>
        </p:nvSpPr>
        <p:spPr bwMode="auto">
          <a:xfrm>
            <a:off x="3990975" y="4416425"/>
            <a:ext cx="1047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8" name="Line 9"/>
          <p:cNvSpPr>
            <a:spLocks noChangeShapeType="1"/>
          </p:cNvSpPr>
          <p:nvPr/>
        </p:nvSpPr>
        <p:spPr bwMode="auto">
          <a:xfrm flipH="1">
            <a:off x="3990975" y="4721225"/>
            <a:ext cx="1057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1998663" y="4335463"/>
            <a:ext cx="87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sr-Latn-RS" sz="1400">
                <a:latin typeface="Comic Sans MS" panose="030F0702030302020204" pitchFamily="66" charset="0"/>
                <a:cs typeface="Arial" panose="020B0604020202020204" pitchFamily="34" charset="0"/>
              </a:rPr>
              <a:t>measure</a:t>
            </a:r>
            <a:br>
              <a:rPr lang="en-US" altLang="sr-Latn-RS" sz="140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sr-Latn-RS" sz="1400">
                <a:latin typeface="Comic Sans MS" panose="030F0702030302020204" pitchFamily="66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4308475" y="4178300"/>
            <a:ext cx="277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r-HR" altLang="sr-Latn-RS" sz="140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endParaRPr lang="en-US" altLang="sr-Latn-RS" sz="14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2781" name="Text Box 12"/>
          <p:cNvSpPr txBox="1">
            <a:spLocks noChangeArrowheads="1"/>
          </p:cNvSpPr>
          <p:nvPr/>
        </p:nvSpPr>
        <p:spPr bwMode="auto">
          <a:xfrm>
            <a:off x="4078288" y="4705350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RSA</a:t>
            </a:r>
            <a:r>
              <a:rPr lang="en-US" altLang="sr-Latn-RS" sz="1400" baseline="-25000" dirty="0">
                <a:latin typeface="Comic Sans MS" panose="030F0702030302020204" pitchFamily="66" charset="0"/>
                <a:cs typeface="Arial" panose="020B0604020202020204" pitchFamily="34" charset="0"/>
              </a:rPr>
              <a:t>K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hr-HR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n-US" altLang="sr-Latn-RS" sz="1400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04800" y="26670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CH" altLang="sr-Latn-RS" sz="3200" b="1">
                <a:solidFill>
                  <a:srgbClr val="CC3300"/>
                </a:solidFill>
                <a:latin typeface="Comic Sans MS" panose="030F0702030302020204" pitchFamily="66" charset="0"/>
              </a:rPr>
              <a:t>Diffie-Hellman </a:t>
            </a:r>
            <a:br>
              <a:rPr lang="fr-CH" altLang="sr-Latn-RS" sz="3200" b="1">
                <a:solidFill>
                  <a:srgbClr val="CC3300"/>
                </a:solidFill>
                <a:latin typeface="Comic Sans MS" panose="030F0702030302020204" pitchFamily="66" charset="0"/>
              </a:rPr>
            </a:br>
            <a:r>
              <a:rPr lang="fr-CH" altLang="sr-Latn-RS" sz="3200" b="1">
                <a:solidFill>
                  <a:srgbClr val="CC3300"/>
                </a:solidFill>
                <a:latin typeface="Comic Sans MS" panose="030F0702030302020204" pitchFamily="66" charset="0"/>
              </a:rPr>
              <a:t>kriptografski sustav</a:t>
            </a:r>
            <a:endParaRPr lang="en-GB" altLang="sr-Latn-RS" sz="3200" b="1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95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sr-Latn-RS">
              <a:solidFill>
                <a:srgbClr val="006600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228600" cy="7588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" y="381000"/>
            <a:ext cx="228600" cy="3778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57200" y="533400"/>
            <a:ext cx="228600" cy="2254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85800" y="650875"/>
            <a:ext cx="228600" cy="10795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914400" y="685800"/>
            <a:ext cx="228600" cy="762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143000" y="725488"/>
            <a:ext cx="228600" cy="3651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371600" y="742950"/>
            <a:ext cx="228600" cy="1905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2708275" y="196850"/>
            <a:ext cx="426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 b="1">
                <a:solidFill>
                  <a:srgbClr val="CC3300"/>
                </a:solidFill>
                <a:latin typeface="Comic Sans MS" panose="030F0702030302020204" pitchFamily="66" charset="0"/>
              </a:rPr>
              <a:t>Kriptografija asimetri</a:t>
            </a:r>
            <a:r>
              <a:rPr lang="hr-HR" altLang="sr-Latn-RS" sz="1600" b="1">
                <a:solidFill>
                  <a:srgbClr val="CC3300"/>
                </a:solidFill>
                <a:latin typeface="Comic Sans MS" panose="030F0702030302020204" pitchFamily="66" charset="0"/>
              </a:rPr>
              <a:t>č</a:t>
            </a:r>
            <a:r>
              <a:rPr lang="en-US" altLang="sr-Latn-RS" sz="1600" b="1">
                <a:solidFill>
                  <a:srgbClr val="CC3300"/>
                </a:solidFill>
                <a:latin typeface="Comic Sans MS" panose="030F0702030302020204" pitchFamily="66" charset="0"/>
              </a:rPr>
              <a:t>nog</a:t>
            </a:r>
            <a:r>
              <a:rPr lang="fr-CH" altLang="sr-Latn-RS" sz="1600" b="1">
                <a:solidFill>
                  <a:srgbClr val="CC3300"/>
                </a:solidFill>
                <a:latin typeface="Comic Sans MS" panose="030F0702030302020204" pitchFamily="66" charset="0"/>
              </a:rPr>
              <a:t> (javnog) klju</a:t>
            </a:r>
            <a:r>
              <a:rPr lang="hr-HR" altLang="sr-Latn-RS" sz="1600" b="1">
                <a:solidFill>
                  <a:srgbClr val="CC3300"/>
                </a:solidFill>
                <a:latin typeface="Comic Sans MS" panose="030F0702030302020204" pitchFamily="66" charset="0"/>
              </a:rPr>
              <a:t>č</a:t>
            </a:r>
            <a:r>
              <a:rPr lang="fr-CH" altLang="sr-Latn-RS" sz="1600" b="1">
                <a:solidFill>
                  <a:srgbClr val="CC3300"/>
                </a:solidFill>
                <a:latin typeface="Comic Sans MS" panose="030F0702030302020204" pitchFamily="66" charset="0"/>
              </a:rPr>
              <a:t>a</a:t>
            </a:r>
            <a:endParaRPr lang="en-US" altLang="sr-Latn-RS" sz="1600" b="1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63D0CF39-DE3D-4BA9-B957-7EF1D4D6ACE4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47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smtClean="0"/>
              <a:t>Diffie-Hellman: uvod</a:t>
            </a:r>
            <a:endParaRPr lang="en-GB" altLang="sr-Latn-R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fr-CH" altLang="sr-Latn-RS" sz="2000" dirty="0" err="1" smtClean="0"/>
              <a:t>Prvi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algoritam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zasnovan</a:t>
            </a:r>
            <a:r>
              <a:rPr lang="fr-CH" altLang="sr-Latn-RS" sz="2000" dirty="0" smtClean="0"/>
              <a:t> na </a:t>
            </a:r>
            <a:r>
              <a:rPr lang="fr-CH" altLang="sr-Latn-RS" sz="2000" dirty="0" err="1" smtClean="0"/>
              <a:t>javnom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klju</a:t>
            </a:r>
            <a:r>
              <a:rPr lang="hr-HR" altLang="sr-Latn-RS" sz="2000" dirty="0" smtClean="0"/>
              <a:t>č</a:t>
            </a:r>
            <a:r>
              <a:rPr lang="fr-CH" altLang="sr-Latn-RS" sz="2000" dirty="0" smtClean="0"/>
              <a:t>u </a:t>
            </a:r>
            <a:r>
              <a:rPr lang="fr-CH" altLang="sr-Latn-RS" sz="2000" dirty="0" err="1" smtClean="0"/>
              <a:t>objavili</a:t>
            </a:r>
            <a:r>
              <a:rPr lang="fr-CH" altLang="sr-Latn-RS" sz="2000" dirty="0" smtClean="0"/>
              <a:t> su </a:t>
            </a:r>
            <a:r>
              <a:rPr lang="fr-CH" altLang="sr-Latn-RS" sz="2000" dirty="0" err="1" smtClean="0">
                <a:solidFill>
                  <a:srgbClr val="C00000"/>
                </a:solidFill>
              </a:rPr>
              <a:t>Diffie</a:t>
            </a:r>
            <a:r>
              <a:rPr lang="fr-CH" altLang="sr-Latn-RS" sz="2000" dirty="0" smtClean="0"/>
              <a:t> i </a:t>
            </a:r>
            <a:r>
              <a:rPr lang="fr-CH" altLang="sr-Latn-RS" sz="2000" dirty="0" err="1" smtClean="0">
                <a:solidFill>
                  <a:srgbClr val="C00000"/>
                </a:solidFill>
              </a:rPr>
              <a:t>Hellman</a:t>
            </a:r>
            <a:r>
              <a:rPr lang="fr-CH" altLang="sr-Latn-RS" sz="2000" dirty="0" smtClean="0"/>
              <a:t> 1976. </a:t>
            </a:r>
            <a:r>
              <a:rPr lang="fr-CH" altLang="sr-Latn-RS" sz="2000" dirty="0" err="1" smtClean="0"/>
              <a:t>godine</a:t>
            </a:r>
            <a:r>
              <a:rPr lang="hr-HR" altLang="sr-Latn-RS" sz="2000" dirty="0" smtClean="0"/>
              <a:t> (u javnoj domeni)</a:t>
            </a:r>
            <a:endParaRPr lang="fr-CH" altLang="sr-Latn-RS" sz="2000" dirty="0" smtClean="0"/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altLang="sr-Latn-RS" sz="1800" i="1" dirty="0" smtClean="0"/>
              <a:t>“New Directions in Cryptography.” W. </a:t>
            </a:r>
            <a:r>
              <a:rPr lang="en-GB" altLang="sr-Latn-RS" sz="1800" i="1" dirty="0" err="1" smtClean="0"/>
              <a:t>Diffie</a:t>
            </a:r>
            <a:r>
              <a:rPr lang="en-GB" altLang="sr-Latn-RS" sz="1800" i="1" dirty="0" smtClean="0"/>
              <a:t> and M. Hellman, </a:t>
            </a:r>
            <a:r>
              <a:rPr lang="hr-HR" altLang="sr-Latn-RS" sz="1800" i="1" dirty="0" smtClean="0"/>
              <a:t/>
            </a:r>
            <a:br>
              <a:rPr lang="hr-HR" altLang="sr-Latn-RS" sz="1800" i="1" dirty="0" smtClean="0"/>
            </a:br>
            <a:r>
              <a:rPr lang="en-GB" altLang="sr-Latn-RS" sz="1800" i="1" dirty="0" smtClean="0"/>
              <a:t>IEEE Transactions on Information Theory, 1976</a:t>
            </a:r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altLang="sr-Latn-RS" sz="1800" dirty="0" err="1" smtClean="0"/>
              <a:t>Ovaj</a:t>
            </a:r>
            <a:r>
              <a:rPr lang="en-GB" altLang="sr-Latn-RS" sz="1800" dirty="0" smtClean="0"/>
              <a:t> rad </a:t>
            </a:r>
            <a:r>
              <a:rPr lang="en-GB" altLang="sr-Latn-RS" sz="1800" dirty="0" err="1" smtClean="0"/>
              <a:t>prvi</a:t>
            </a:r>
            <a:r>
              <a:rPr lang="hr-HR" altLang="sr-Latn-RS" sz="1800" dirty="0" smtClean="0"/>
              <a:t> je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uveo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pojam</a:t>
            </a:r>
            <a:r>
              <a:rPr lang="en-GB" altLang="sr-Latn-RS" sz="1800" dirty="0" smtClean="0"/>
              <a:t> </a:t>
            </a:r>
            <a:r>
              <a:rPr lang="hr-HR" altLang="sr-Latn-RS" sz="1800" dirty="0" smtClean="0"/>
              <a:t>asimetrične </a:t>
            </a:r>
            <a:r>
              <a:rPr lang="en-GB" altLang="sr-Latn-RS" sz="1800" dirty="0" err="1" smtClean="0"/>
              <a:t>kriptografije</a:t>
            </a:r>
            <a:endParaRPr lang="en-GB" altLang="sr-Latn-RS" sz="1800" dirty="0" smtClean="0"/>
          </a:p>
          <a:p>
            <a:pPr eaLnBrk="1" hangingPunct="1">
              <a:lnSpc>
                <a:spcPts val="2800"/>
              </a:lnSpc>
              <a:spcBef>
                <a:spcPts val="1800"/>
              </a:spcBef>
            </a:pPr>
            <a:r>
              <a:rPr lang="fr-CH" altLang="sr-Latn-RS" sz="2000" dirty="0" err="1" smtClean="0"/>
              <a:t>Diffie-Hellman</a:t>
            </a:r>
            <a:r>
              <a:rPr lang="fr-CH" altLang="sr-Latn-RS" sz="2000" dirty="0" smtClean="0"/>
              <a:t> (DH) </a:t>
            </a:r>
            <a:r>
              <a:rPr lang="fr-CH" altLang="sr-Latn-RS" sz="2000" dirty="0" err="1" smtClean="0"/>
              <a:t>algoritam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omogu</a:t>
            </a:r>
            <a:r>
              <a:rPr lang="hr-HR" altLang="sr-Latn-RS" sz="2000" dirty="0" smtClean="0"/>
              <a:t>ć</a:t>
            </a:r>
            <a:r>
              <a:rPr lang="fr-CH" altLang="sr-Latn-RS" sz="2000" dirty="0" err="1" smtClean="0"/>
              <a:t>uje</a:t>
            </a:r>
            <a:r>
              <a:rPr lang="fr-CH" altLang="sr-Latn-RS" sz="2000" dirty="0" smtClean="0"/>
              <a:t> </a:t>
            </a:r>
            <a:r>
              <a:rPr lang="en-GB" altLang="sr-Latn-RS" sz="1800" dirty="0" smtClean="0"/>
              <a:t>“</a:t>
            </a:r>
            <a:r>
              <a:rPr lang="fr-CH" altLang="sr-Latn-RS" sz="2000" dirty="0" err="1" smtClean="0"/>
              <a:t>sigurnu</a:t>
            </a:r>
            <a:r>
              <a:rPr lang="en-GB" altLang="sr-Latn-RS" sz="1800" dirty="0" smtClean="0"/>
              <a:t>”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uspostavu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simetri</a:t>
            </a:r>
            <a:r>
              <a:rPr lang="hr-HR" altLang="sr-Latn-RS" sz="2000" dirty="0" smtClean="0"/>
              <a:t>č</a:t>
            </a:r>
            <a:r>
              <a:rPr lang="fr-CH" altLang="sr-Latn-RS" sz="2000" dirty="0" err="1" smtClean="0"/>
              <a:t>nog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klju</a:t>
            </a:r>
            <a:r>
              <a:rPr lang="hr-HR" altLang="sr-Latn-RS" sz="2000" dirty="0" smtClean="0"/>
              <a:t>č</a:t>
            </a:r>
            <a:r>
              <a:rPr lang="fr-CH" altLang="sr-Latn-RS" sz="2000" dirty="0" smtClean="0"/>
              <a:t>a </a:t>
            </a:r>
            <a:r>
              <a:rPr lang="fr-CH" altLang="sr-Latn-RS" sz="2000" dirty="0" err="1" smtClean="0"/>
              <a:t>izme</a:t>
            </a:r>
            <a:r>
              <a:rPr lang="hr-HR" altLang="sr-Latn-RS" sz="2000" dirty="0" smtClean="0"/>
              <a:t>đ</a:t>
            </a:r>
            <a:r>
              <a:rPr lang="fr-CH" altLang="sr-Latn-RS" sz="2000" dirty="0" smtClean="0"/>
              <a:t>u </a:t>
            </a:r>
            <a:r>
              <a:rPr lang="fr-CH" altLang="sr-Latn-RS" sz="2000" dirty="0" err="1" smtClean="0"/>
              <a:t>dva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korisnika</a:t>
            </a:r>
            <a:r>
              <a:rPr lang="hr-HR" altLang="sr-Latn-RS" sz="2000" dirty="0" smtClean="0"/>
              <a:t> preko javnog kanala</a:t>
            </a:r>
            <a:endParaRPr lang="fr-CH" altLang="sr-Latn-RS" sz="2000" dirty="0" smtClean="0"/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</a:pPr>
            <a:r>
              <a:rPr lang="fr-CH" altLang="sr-Latn-RS" sz="1800" i="1" dirty="0" err="1" smtClean="0">
                <a:solidFill>
                  <a:srgbClr val="C00000"/>
                </a:solidFill>
              </a:rPr>
              <a:t>Diffie-Hellman</a:t>
            </a:r>
            <a:r>
              <a:rPr lang="fr-CH" altLang="sr-Latn-RS" sz="1800" i="1" dirty="0" smtClean="0">
                <a:solidFill>
                  <a:srgbClr val="C00000"/>
                </a:solidFill>
              </a:rPr>
              <a:t> Key Exchange (Agreement) Protocol</a:t>
            </a:r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  <a:spcAft>
                <a:spcPts val="1000"/>
              </a:spcAft>
            </a:pPr>
            <a:r>
              <a:rPr lang="fr-CH" altLang="sr-Latn-RS" sz="1800" dirty="0" err="1" smtClean="0"/>
              <a:t>Postoje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eksenzije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za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uspostavu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simetri</a:t>
            </a:r>
            <a:r>
              <a:rPr lang="hr-HR" altLang="sr-Latn-RS" sz="1800" dirty="0" smtClean="0"/>
              <a:t>č</a:t>
            </a:r>
            <a:r>
              <a:rPr lang="fr-CH" altLang="sr-Latn-RS" sz="1800" dirty="0" err="1" smtClean="0"/>
              <a:t>nih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klju</a:t>
            </a:r>
            <a:r>
              <a:rPr lang="hr-HR" altLang="sr-Latn-RS" sz="1800" dirty="0" smtClean="0"/>
              <a:t>č</a:t>
            </a:r>
            <a:r>
              <a:rPr lang="fr-CH" altLang="sr-Latn-RS" sz="1800" dirty="0" err="1" smtClean="0"/>
              <a:t>eva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izme</a:t>
            </a:r>
            <a:r>
              <a:rPr lang="hr-HR" altLang="sr-Latn-RS" sz="1800" dirty="0" smtClean="0"/>
              <a:t>đ</a:t>
            </a:r>
            <a:r>
              <a:rPr lang="fr-CH" altLang="sr-Latn-RS" sz="1800" dirty="0" smtClean="0"/>
              <a:t>u vi</a:t>
            </a:r>
            <a:r>
              <a:rPr lang="hr-HR" altLang="sr-Latn-RS" sz="1800" dirty="0" smtClean="0"/>
              <a:t>š</a:t>
            </a:r>
            <a:r>
              <a:rPr lang="fr-CH" altLang="sr-Latn-RS" sz="1800" dirty="0" smtClean="0"/>
              <a:t>e </a:t>
            </a:r>
            <a:r>
              <a:rPr lang="fr-CH" altLang="sr-Latn-RS" sz="1800" dirty="0" err="1" smtClean="0"/>
              <a:t>od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dva</a:t>
            </a:r>
            <a:r>
              <a:rPr lang="fr-CH" altLang="sr-Latn-RS" sz="1800" dirty="0" smtClean="0"/>
              <a:t> </a:t>
            </a:r>
            <a:r>
              <a:rPr lang="hr-HR" altLang="sr-Latn-RS" sz="1800" dirty="0" smtClean="0"/>
              <a:t>entiteta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tzv</a:t>
            </a:r>
            <a:r>
              <a:rPr lang="fr-CH" altLang="sr-Latn-RS" sz="1800" dirty="0" smtClean="0"/>
              <a:t>. </a:t>
            </a:r>
            <a:r>
              <a:rPr lang="fr-CH" altLang="sr-Latn-RS" sz="1800" i="1" dirty="0" smtClean="0"/>
              <a:t>Group Key Agreement</a:t>
            </a:r>
            <a:endParaRPr lang="fr-CH" altLang="sr-Latn-RS" i="1" dirty="0" smtClean="0"/>
          </a:p>
          <a:p>
            <a:pPr eaLnBrk="1" hangingPunct="1">
              <a:lnSpc>
                <a:spcPts val="2800"/>
              </a:lnSpc>
              <a:spcBef>
                <a:spcPts val="1800"/>
              </a:spcBef>
            </a:pPr>
            <a:r>
              <a:rPr lang="fr-CH" altLang="sr-Latn-RS" sz="2000" dirty="0" smtClean="0"/>
              <a:t>DH </a:t>
            </a:r>
            <a:r>
              <a:rPr lang="fr-CH" altLang="sr-Latn-RS" sz="2000" dirty="0" err="1" smtClean="0"/>
              <a:t>algoritam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zasniva</a:t>
            </a:r>
            <a:r>
              <a:rPr lang="hr-HR" altLang="sr-Latn-RS" sz="2000" dirty="0" smtClean="0"/>
              <a:t> se</a:t>
            </a:r>
            <a:r>
              <a:rPr lang="fr-CH" altLang="sr-Latn-RS" sz="2000" dirty="0" smtClean="0"/>
              <a:t> na </a:t>
            </a:r>
            <a:r>
              <a:rPr lang="fr-CH" altLang="sr-Latn-RS" sz="2000" dirty="0" err="1" smtClean="0"/>
              <a:t>problemu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odre</a:t>
            </a:r>
            <a:r>
              <a:rPr lang="hr-HR" altLang="sr-Latn-RS" sz="2000" dirty="0" smtClean="0"/>
              <a:t>đ</a:t>
            </a:r>
            <a:r>
              <a:rPr lang="fr-CH" altLang="sr-Latn-RS" sz="2000" dirty="0" err="1" smtClean="0"/>
              <a:t>ivanja</a:t>
            </a:r>
            <a:r>
              <a:rPr lang="fr-CH" altLang="sr-Latn-RS" sz="2000" dirty="0" smtClean="0"/>
              <a:t> (ra</a:t>
            </a:r>
            <a:r>
              <a:rPr lang="hr-HR" altLang="sr-Latn-RS" sz="2000" dirty="0" smtClean="0"/>
              <a:t>č</a:t>
            </a:r>
            <a:r>
              <a:rPr lang="fr-CH" altLang="sr-Latn-RS" sz="2000" dirty="0" err="1" smtClean="0"/>
              <a:t>unanja</a:t>
            </a:r>
            <a:r>
              <a:rPr lang="fr-CH" altLang="sr-Latn-RS" sz="2000" dirty="0" smtClean="0"/>
              <a:t>) </a:t>
            </a:r>
            <a:r>
              <a:rPr lang="fr-CH" altLang="sr-Latn-RS" sz="2000" dirty="0" err="1" smtClean="0"/>
              <a:t>diskretnog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logaritma</a:t>
            </a:r>
            <a:r>
              <a:rPr lang="fr-CH" altLang="sr-Latn-RS" sz="2000" dirty="0" smtClean="0"/>
              <a:t> (</a:t>
            </a:r>
            <a:r>
              <a:rPr lang="fr-CH" altLang="sr-Latn-RS" sz="2000" i="1" dirty="0" err="1" smtClean="0">
                <a:solidFill>
                  <a:srgbClr val="C00000"/>
                </a:solidFill>
              </a:rPr>
              <a:t>discrete</a:t>
            </a:r>
            <a:r>
              <a:rPr lang="fr-CH" altLang="sr-Latn-RS" sz="2000" i="1" dirty="0" smtClean="0">
                <a:solidFill>
                  <a:srgbClr val="C00000"/>
                </a:solidFill>
              </a:rPr>
              <a:t> </a:t>
            </a:r>
            <a:r>
              <a:rPr lang="fr-CH" altLang="sr-Latn-RS" sz="2000" i="1" dirty="0" err="1" smtClean="0">
                <a:solidFill>
                  <a:srgbClr val="C00000"/>
                </a:solidFill>
              </a:rPr>
              <a:t>logarithm</a:t>
            </a:r>
            <a:r>
              <a:rPr lang="fr-CH" altLang="sr-Latn-RS" sz="2000" i="1" dirty="0" smtClean="0">
                <a:solidFill>
                  <a:srgbClr val="C00000"/>
                </a:solidFill>
              </a:rPr>
              <a:t> </a:t>
            </a:r>
            <a:r>
              <a:rPr lang="fr-CH" altLang="sr-Latn-RS" sz="2000" i="1" dirty="0" err="1" smtClean="0">
                <a:solidFill>
                  <a:srgbClr val="C00000"/>
                </a:solidFill>
              </a:rPr>
              <a:t>problem</a:t>
            </a:r>
            <a:r>
              <a:rPr lang="fr-CH" altLang="sr-Latn-RS" sz="2000" dirty="0" smtClean="0"/>
              <a:t>)</a:t>
            </a:r>
            <a:endParaRPr lang="en-US" altLang="sr-Latn-RS" sz="2000" dirty="0" smtClean="0"/>
          </a:p>
          <a:p>
            <a:pPr eaLnBrk="1" hangingPunct="1">
              <a:buFontTx/>
              <a:buNone/>
            </a:pPr>
            <a:endParaRPr lang="en-US" altLang="sr-Latn-R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250FDFB2-34CF-4882-BD05-C17EEAEAEDF7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48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err="1" smtClean="0"/>
              <a:t>Discrete</a:t>
            </a:r>
            <a:r>
              <a:rPr lang="fr-CH" altLang="sr-Latn-RS" dirty="0" smtClean="0"/>
              <a:t> </a:t>
            </a:r>
            <a:r>
              <a:rPr lang="fr-CH" altLang="sr-Latn-RS" dirty="0" err="1" smtClean="0"/>
              <a:t>Logarithm</a:t>
            </a:r>
            <a:r>
              <a:rPr lang="fr-CH" altLang="sr-Latn-RS" dirty="0" smtClean="0"/>
              <a:t> </a:t>
            </a:r>
            <a:r>
              <a:rPr lang="fr-CH" altLang="sr-Latn-RS" dirty="0" err="1" smtClean="0"/>
              <a:t>Problem</a:t>
            </a:r>
            <a:r>
              <a:rPr lang="hr-HR" altLang="sr-Latn-RS" dirty="0" smtClean="0"/>
              <a:t> for Z</a:t>
            </a:r>
            <a:r>
              <a:rPr lang="hr-HR" altLang="sr-Latn-RS" baseline="-25000" dirty="0" smtClean="0"/>
              <a:t>p</a:t>
            </a:r>
            <a:r>
              <a:rPr lang="hr-HR" altLang="sr-Latn-RS" baseline="30000" dirty="0" smtClean="0"/>
              <a:t>*</a:t>
            </a:r>
            <a:r>
              <a:rPr lang="hr-HR" altLang="sr-Latn-RS" dirty="0" smtClean="0"/>
              <a:t> </a:t>
            </a:r>
            <a:endParaRPr lang="en-GB" altLang="sr-Latn-RS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7912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</a:pPr>
            <a:r>
              <a:rPr lang="hr-HR" altLang="sr-Latn-RS" sz="2000" dirty="0" smtClean="0"/>
              <a:t>Z</a:t>
            </a:r>
            <a:r>
              <a:rPr lang="hr-HR" altLang="sr-Latn-RS" sz="2000" baseline="-25000" dirty="0" smtClean="0"/>
              <a:t>p</a:t>
            </a:r>
            <a:r>
              <a:rPr lang="hr-HR" altLang="sr-Latn-RS" sz="2000" baseline="30000" dirty="0" smtClean="0"/>
              <a:t>* </a:t>
            </a:r>
            <a:r>
              <a:rPr lang="hr-HR" altLang="sr-Latn-RS" sz="2000" dirty="0" smtClean="0"/>
              <a:t>oznacava (za dani prosti broj p) konacnu multiplikativnu grupu velicine |Z</a:t>
            </a:r>
            <a:r>
              <a:rPr lang="hr-HR" altLang="sr-Latn-RS" sz="2000" baseline="-25000" dirty="0" smtClean="0"/>
              <a:t>p</a:t>
            </a:r>
            <a:r>
              <a:rPr lang="hr-HR" altLang="sr-Latn-RS" sz="2000" baseline="30000" dirty="0" smtClean="0"/>
              <a:t>*</a:t>
            </a:r>
            <a:r>
              <a:rPr lang="hr-HR" altLang="sr-Latn-RS" sz="2000" dirty="0" smtClean="0"/>
              <a:t>| = p-1 (i.e., Z</a:t>
            </a:r>
            <a:r>
              <a:rPr lang="hr-HR" altLang="sr-Latn-RS" sz="2000" baseline="-25000" dirty="0" smtClean="0"/>
              <a:t>p</a:t>
            </a:r>
            <a:r>
              <a:rPr lang="hr-HR" altLang="sr-Latn-RS" sz="2000" baseline="30000" dirty="0" smtClean="0"/>
              <a:t>* </a:t>
            </a:r>
            <a:r>
              <a:rPr lang="hr-HR" altLang="sr-Latn-RS" sz="2000" dirty="0" smtClean="0"/>
              <a:t>= {1, 2,..., p-1} )</a:t>
            </a:r>
            <a:endParaRPr lang="hr-HR" altLang="sr-Latn-RS" sz="1800" dirty="0" smtClean="0"/>
          </a:p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hr-HR" altLang="sr-Latn-RS" sz="2000" dirty="0" smtClean="0"/>
              <a:t>B</a:t>
            </a:r>
            <a:r>
              <a:rPr lang="fr-CH" altLang="sr-Latn-RS" sz="2000" dirty="0" err="1" smtClean="0"/>
              <a:t>roj</a:t>
            </a:r>
            <a:r>
              <a:rPr lang="fr-CH" altLang="sr-Latn-RS" sz="2000" dirty="0" smtClean="0"/>
              <a:t> </a:t>
            </a:r>
            <a:r>
              <a:rPr lang="hr-HR" altLang="sr-Latn-RS" sz="2000" dirty="0" smtClean="0"/>
              <a:t>g </a:t>
            </a:r>
            <a:r>
              <a:rPr lang="hr-HR" altLang="sr-Latn-RS" sz="2000" dirty="0" smtClean="0">
                <a:sym typeface="SymbolPS" pitchFamily="18" charset="2"/>
              </a:rPr>
              <a:t></a:t>
            </a:r>
            <a:r>
              <a:rPr lang="hr-HR" altLang="sr-Latn-RS" sz="2000" dirty="0" smtClean="0"/>
              <a:t>Z</a:t>
            </a:r>
            <a:r>
              <a:rPr lang="hr-HR" altLang="sr-Latn-RS" sz="2000" baseline="-25000" dirty="0" smtClean="0"/>
              <a:t>p</a:t>
            </a:r>
            <a:r>
              <a:rPr lang="hr-HR" altLang="sr-Latn-RS" sz="2000" baseline="30000" dirty="0" smtClean="0"/>
              <a:t>*</a:t>
            </a:r>
            <a:r>
              <a:rPr lang="fr-CH" altLang="sr-Latn-RS" sz="2000" dirty="0" smtClean="0"/>
              <a:t>, </a:t>
            </a:r>
            <a:r>
              <a:rPr lang="fr-CH" altLang="sr-Latn-RS" sz="2000" dirty="0" err="1" smtClean="0"/>
              <a:t>cije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potencije</a:t>
            </a:r>
            <a:r>
              <a:rPr lang="fr-CH" altLang="sr-Latn-RS" sz="2000" dirty="0" smtClean="0"/>
              <a:t> </a:t>
            </a:r>
            <a:r>
              <a:rPr lang="hr-HR" altLang="sr-Latn-RS" sz="2000" dirty="0" smtClean="0"/>
              <a:t>“mod</a:t>
            </a:r>
            <a:r>
              <a:rPr lang="fr-CH" altLang="sr-Latn-RS" sz="2000" dirty="0" smtClean="0"/>
              <a:t> p</a:t>
            </a:r>
            <a:r>
              <a:rPr lang="hr-HR" altLang="sr-Latn-RS" sz="2000" dirty="0" smtClean="0"/>
              <a:t>”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generiraju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sve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cijele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brojeve</a:t>
            </a:r>
            <a:r>
              <a:rPr lang="fr-CH" altLang="sr-Latn-RS" sz="2000" dirty="0" smtClean="0"/>
              <a:t> </a:t>
            </a:r>
            <a:r>
              <a:rPr lang="hr-HR" altLang="sr-Latn-RS" sz="2000" dirty="0" smtClean="0"/>
              <a:t>grupe Z</a:t>
            </a:r>
            <a:r>
              <a:rPr lang="hr-HR" altLang="sr-Latn-RS" sz="2000" baseline="-25000" dirty="0" smtClean="0"/>
              <a:t>p</a:t>
            </a:r>
            <a:r>
              <a:rPr lang="hr-HR" altLang="sr-Latn-RS" sz="2000" baseline="30000" dirty="0" smtClean="0"/>
              <a:t>*</a:t>
            </a:r>
            <a:r>
              <a:rPr lang="hr-HR" altLang="sr-Latn-RS" sz="2000" dirty="0" smtClean="0"/>
              <a:t> </a:t>
            </a:r>
            <a:r>
              <a:rPr lang="fr-CH" altLang="sr-Latn-RS" sz="2000" dirty="0" err="1" smtClean="0"/>
              <a:t>nazivamo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>
                <a:solidFill>
                  <a:srgbClr val="CC3300"/>
                </a:solidFill>
              </a:rPr>
              <a:t>primitiv</a:t>
            </a:r>
            <a:r>
              <a:rPr lang="hr-HR" altLang="sr-Latn-RS" sz="2000" dirty="0" smtClean="0">
                <a:solidFill>
                  <a:srgbClr val="CC3300"/>
                </a:solidFill>
              </a:rPr>
              <a:t>an</a:t>
            </a:r>
            <a:r>
              <a:rPr lang="fr-CH" altLang="sr-Latn-RS" sz="2000" dirty="0" smtClean="0">
                <a:solidFill>
                  <a:srgbClr val="CC3300"/>
                </a:solidFill>
              </a:rPr>
              <a:t> </a:t>
            </a:r>
            <a:r>
              <a:rPr lang="hr-HR" altLang="sr-Latn-RS" sz="2000" dirty="0" smtClean="0">
                <a:solidFill>
                  <a:srgbClr val="CC3300"/>
                </a:solidFill>
              </a:rPr>
              <a:t>element </a:t>
            </a:r>
            <a:r>
              <a:rPr lang="hr-HR" altLang="sr-Latn-RS" sz="2000" dirty="0" smtClean="0"/>
              <a:t>ili</a:t>
            </a:r>
            <a:r>
              <a:rPr lang="hr-HR" altLang="sr-Latn-RS" sz="2000" dirty="0" smtClean="0">
                <a:solidFill>
                  <a:srgbClr val="CC3300"/>
                </a:solidFill>
              </a:rPr>
              <a:t> generator</a:t>
            </a:r>
            <a:r>
              <a:rPr lang="fr-CH" altLang="sr-Latn-RS" sz="2000" dirty="0" smtClean="0"/>
              <a:t> </a:t>
            </a:r>
            <a:r>
              <a:rPr lang="hr-HR" altLang="sr-Latn-RS" sz="2000" dirty="0" smtClean="0"/>
              <a:t>grupe Z</a:t>
            </a:r>
            <a:r>
              <a:rPr lang="hr-HR" altLang="sr-Latn-RS" sz="2000" baseline="-25000" dirty="0" smtClean="0"/>
              <a:t>p</a:t>
            </a:r>
            <a:r>
              <a:rPr lang="hr-HR" altLang="sr-Latn-RS" sz="2000" baseline="30000" dirty="0" smtClean="0"/>
              <a:t>*</a:t>
            </a:r>
            <a:endParaRPr lang="fr-CH" altLang="sr-Latn-RS" sz="2000" dirty="0" smtClean="0"/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hr-HR" altLang="sr-Latn-RS" sz="1800" dirty="0" smtClean="0"/>
              <a:t>Za</a:t>
            </a:r>
            <a:r>
              <a:rPr lang="fr-CH" altLang="sr-Latn-RS" sz="1800" dirty="0" smtClean="0"/>
              <a:t> </a:t>
            </a:r>
            <a:r>
              <a:rPr lang="hr-HR" altLang="sr-Latn-RS" sz="1800" dirty="0" smtClean="0"/>
              <a:t>generator grupe Z</a:t>
            </a:r>
            <a:r>
              <a:rPr lang="hr-HR" altLang="sr-Latn-RS" sz="1800" baseline="-25000" dirty="0" smtClean="0"/>
              <a:t>p</a:t>
            </a:r>
            <a:r>
              <a:rPr lang="hr-HR" altLang="sr-Latn-RS" sz="1800" baseline="30000" dirty="0" smtClean="0"/>
              <a:t>* </a:t>
            </a:r>
            <a:r>
              <a:rPr lang="hr-HR" altLang="sr-Latn-RS" sz="1800" dirty="0" smtClean="0"/>
              <a:t>vrijedi: </a:t>
            </a:r>
          </a:p>
          <a:p>
            <a:pPr lvl="2" eaLnBrk="1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altLang="sr-Latn-RS" sz="1600" dirty="0" smtClean="0"/>
              <a:t>(</a:t>
            </a:r>
            <a:r>
              <a:rPr lang="fr-CH" altLang="sr-Latn-RS" sz="1600" dirty="0" smtClean="0"/>
              <a:t>g</a:t>
            </a:r>
            <a:r>
              <a:rPr lang="fr-CH" altLang="sr-Latn-RS" sz="1800" baseline="30000" dirty="0" smtClean="0"/>
              <a:t>i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mod</a:t>
            </a:r>
            <a:r>
              <a:rPr lang="fr-CH" altLang="sr-Latn-RS" sz="1600" dirty="0" smtClean="0"/>
              <a:t> p</a:t>
            </a:r>
            <a:r>
              <a:rPr lang="hr-HR" altLang="sr-Latn-RS" sz="1600" dirty="0" smtClean="0"/>
              <a:t>) </a:t>
            </a:r>
            <a:r>
              <a:rPr lang="hr-HR" altLang="sr-Latn-RS" sz="1600" dirty="0" smtClean="0">
                <a:sym typeface="SymbolPS" pitchFamily="18" charset="2"/>
              </a:rPr>
              <a:t></a:t>
            </a:r>
            <a:r>
              <a:rPr lang="hr-HR" altLang="sr-Latn-RS" sz="1600" dirty="0" smtClean="0"/>
              <a:t>Z</a:t>
            </a:r>
            <a:r>
              <a:rPr lang="hr-HR" altLang="sr-Latn-RS" sz="1600" baseline="-25000" dirty="0" smtClean="0"/>
              <a:t>p</a:t>
            </a:r>
            <a:r>
              <a:rPr lang="hr-HR" altLang="sr-Latn-RS" sz="1600" baseline="30000" dirty="0" smtClean="0"/>
              <a:t>*</a:t>
            </a:r>
            <a:r>
              <a:rPr lang="fr-CH" altLang="sr-Latn-RS" sz="1600" dirty="0" smtClean="0"/>
              <a:t>,</a:t>
            </a:r>
            <a:r>
              <a:rPr lang="hr-HR" altLang="sr-Latn-RS" sz="1600" dirty="0" smtClean="0"/>
              <a:t> (</a:t>
            </a:r>
            <a:r>
              <a:rPr lang="fr-CH" altLang="sr-Latn-RS" sz="1600" dirty="0" smtClean="0"/>
              <a:t>i = 1, 2, ..., p-1)</a:t>
            </a:r>
            <a:endParaRPr lang="hr-HR" altLang="sr-Latn-RS" sz="1600" dirty="0" smtClean="0"/>
          </a:p>
          <a:p>
            <a:pPr lvl="2" eaLnBrk="1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altLang="sr-Latn-RS" sz="1600" dirty="0" smtClean="0"/>
              <a:t>(</a:t>
            </a:r>
            <a:r>
              <a:rPr lang="fr-CH" altLang="sr-Latn-RS" sz="1600" dirty="0" smtClean="0"/>
              <a:t>g</a:t>
            </a:r>
            <a:r>
              <a:rPr lang="fr-CH" altLang="sr-Latn-RS" sz="1800" baseline="30000" dirty="0" smtClean="0"/>
              <a:t>i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mod</a:t>
            </a:r>
            <a:r>
              <a:rPr lang="fr-CH" altLang="sr-Latn-RS" sz="1600" dirty="0" smtClean="0"/>
              <a:t> p</a:t>
            </a:r>
            <a:r>
              <a:rPr lang="hr-HR" altLang="sr-Latn-RS" sz="1600" dirty="0" smtClean="0"/>
              <a:t>) </a:t>
            </a:r>
            <a:r>
              <a:rPr lang="hr-HR" altLang="sr-Latn-RS" sz="1600" dirty="0" smtClean="0">
                <a:sym typeface="SymbolPS" pitchFamily="18" charset="2"/>
              </a:rPr>
              <a:t></a:t>
            </a:r>
            <a:r>
              <a:rPr lang="hr-HR" altLang="sr-Latn-RS" sz="1600" dirty="0" smtClean="0"/>
              <a:t> (</a:t>
            </a:r>
            <a:r>
              <a:rPr lang="fr-CH" altLang="sr-Latn-RS" sz="1600" dirty="0" smtClean="0"/>
              <a:t>g</a:t>
            </a:r>
            <a:r>
              <a:rPr lang="hr-HR" altLang="sr-Latn-RS" sz="1800" baseline="30000" dirty="0" smtClean="0"/>
              <a:t>j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mod</a:t>
            </a:r>
            <a:r>
              <a:rPr lang="fr-CH" altLang="sr-Latn-RS" sz="1600" dirty="0" smtClean="0"/>
              <a:t> p</a:t>
            </a:r>
            <a:r>
              <a:rPr lang="hr-HR" altLang="sr-Latn-RS" sz="1600" dirty="0" smtClean="0"/>
              <a:t>), za i </a:t>
            </a:r>
            <a:r>
              <a:rPr lang="hr-HR" altLang="sr-Latn-RS" sz="1600" dirty="0" smtClean="0">
                <a:sym typeface="SymbolPS" pitchFamily="18" charset="2"/>
              </a:rPr>
              <a:t> </a:t>
            </a:r>
            <a:r>
              <a:rPr lang="hr-HR" altLang="sr-Latn-RS" sz="1600" dirty="0" smtClean="0"/>
              <a:t>j</a:t>
            </a:r>
          </a:p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hr-HR" altLang="sr-Latn-RS" sz="2000" dirty="0" smtClean="0"/>
              <a:t>Primjer: p = 7, g = 3 generira grupu </a:t>
            </a:r>
            <a:r>
              <a:rPr lang="hr-HR" altLang="sr-Latn-RS" sz="2000" dirty="0"/>
              <a:t>Z</a:t>
            </a:r>
            <a:r>
              <a:rPr lang="hr-HR" altLang="sr-Latn-RS" sz="2000" baseline="-25000" dirty="0"/>
              <a:t>7</a:t>
            </a:r>
            <a:r>
              <a:rPr lang="hr-HR" altLang="sr-Latn-RS" sz="2000" baseline="30000" dirty="0"/>
              <a:t>*</a:t>
            </a:r>
            <a:endParaRPr lang="hr-HR" altLang="sr-Latn-RS" sz="2000" dirty="0" smtClean="0"/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hr-HR" altLang="sr-Latn-RS" sz="1800" dirty="0" smtClean="0"/>
              <a:t>Z</a:t>
            </a:r>
            <a:r>
              <a:rPr lang="hr-HR" altLang="sr-Latn-RS" sz="1800" baseline="-25000" dirty="0" smtClean="0"/>
              <a:t>7</a:t>
            </a:r>
            <a:r>
              <a:rPr lang="hr-HR" altLang="sr-Latn-RS" sz="1800" baseline="30000" dirty="0" smtClean="0"/>
              <a:t>*</a:t>
            </a:r>
            <a:r>
              <a:rPr lang="fr-CH" altLang="sr-Latn-RS" sz="1800" dirty="0" smtClean="0"/>
              <a:t> </a:t>
            </a:r>
            <a:r>
              <a:rPr lang="hr-HR" altLang="sr-Latn-RS" sz="1800" dirty="0" smtClean="0"/>
              <a:t>= </a:t>
            </a:r>
            <a:r>
              <a:rPr lang="fr-CH" altLang="sr-Latn-RS" sz="1800" dirty="0" smtClean="0"/>
              <a:t>{</a:t>
            </a:r>
            <a:r>
              <a:rPr lang="hr-HR" altLang="sr-Latn-RS" sz="1800" dirty="0" smtClean="0"/>
              <a:t> </a:t>
            </a:r>
            <a:r>
              <a:rPr lang="fr-CH" altLang="sr-Latn-RS" sz="1800" dirty="0" smtClean="0"/>
              <a:t>3</a:t>
            </a:r>
            <a:r>
              <a:rPr lang="fr-CH" altLang="sr-Latn-RS" baseline="30000" dirty="0" smtClean="0"/>
              <a:t>1</a:t>
            </a:r>
            <a:r>
              <a:rPr lang="fr-CH" altLang="sr-Latn-RS" sz="2400" dirty="0" smtClean="0"/>
              <a:t> </a:t>
            </a:r>
            <a:r>
              <a:rPr lang="fr-CH" altLang="sr-Latn-RS" sz="1800" dirty="0" smtClean="0">
                <a:sym typeface="Mathematica1" pitchFamily="2" charset="2"/>
              </a:rPr>
              <a:t></a:t>
            </a:r>
            <a:r>
              <a:rPr lang="fr-CH" altLang="sr-Latn-RS" sz="1800" dirty="0" smtClean="0"/>
              <a:t> </a:t>
            </a:r>
            <a:r>
              <a:rPr lang="fr-CH" altLang="sr-Latn-RS" sz="1800" dirty="0" smtClean="0">
                <a:solidFill>
                  <a:srgbClr val="339966"/>
                </a:solidFill>
              </a:rPr>
              <a:t>3</a:t>
            </a:r>
            <a:r>
              <a:rPr lang="fr-CH" altLang="sr-Latn-RS" sz="1800" dirty="0" smtClean="0"/>
              <a:t>, 3</a:t>
            </a:r>
            <a:r>
              <a:rPr lang="fr-CH" altLang="sr-Latn-RS" baseline="30000" dirty="0" smtClean="0"/>
              <a:t>2</a:t>
            </a:r>
            <a:r>
              <a:rPr lang="fr-CH" altLang="sr-Latn-RS" sz="2400" baseline="30000" dirty="0" smtClean="0"/>
              <a:t> </a:t>
            </a:r>
            <a:r>
              <a:rPr lang="fr-CH" altLang="sr-Latn-RS" sz="1800" dirty="0" smtClean="0">
                <a:sym typeface="Mathematica1" pitchFamily="2" charset="2"/>
              </a:rPr>
              <a:t></a:t>
            </a:r>
            <a:r>
              <a:rPr lang="fr-CH" altLang="sr-Latn-RS" sz="1800" dirty="0" smtClean="0"/>
              <a:t> </a:t>
            </a:r>
            <a:r>
              <a:rPr lang="fr-CH" altLang="sr-Latn-RS" sz="1800" dirty="0" smtClean="0">
                <a:solidFill>
                  <a:srgbClr val="339966"/>
                </a:solidFill>
              </a:rPr>
              <a:t>2</a:t>
            </a:r>
            <a:r>
              <a:rPr lang="fr-CH" altLang="sr-Latn-RS" sz="1800" dirty="0" smtClean="0"/>
              <a:t>,</a:t>
            </a:r>
            <a:r>
              <a:rPr lang="fr-CH" altLang="sr-Latn-RS" sz="2400" baseline="30000" dirty="0" smtClean="0"/>
              <a:t> </a:t>
            </a:r>
            <a:r>
              <a:rPr lang="fr-CH" altLang="sr-Latn-RS" sz="1800" dirty="0" smtClean="0"/>
              <a:t>3</a:t>
            </a:r>
            <a:r>
              <a:rPr lang="fr-CH" altLang="sr-Latn-RS" baseline="30000" dirty="0" smtClean="0"/>
              <a:t>3</a:t>
            </a:r>
            <a:r>
              <a:rPr lang="fr-CH" altLang="sr-Latn-RS" sz="2400" baseline="30000" dirty="0" smtClean="0"/>
              <a:t> </a:t>
            </a:r>
            <a:r>
              <a:rPr lang="fr-CH" altLang="sr-Latn-RS" sz="1800" dirty="0" smtClean="0">
                <a:sym typeface="Mathematica1" pitchFamily="2" charset="2"/>
              </a:rPr>
              <a:t></a:t>
            </a:r>
            <a:r>
              <a:rPr lang="fr-CH" altLang="sr-Latn-RS" sz="1800" dirty="0" smtClean="0"/>
              <a:t> </a:t>
            </a:r>
            <a:r>
              <a:rPr lang="fr-CH" altLang="sr-Latn-RS" sz="1800" dirty="0" smtClean="0">
                <a:solidFill>
                  <a:srgbClr val="339966"/>
                </a:solidFill>
              </a:rPr>
              <a:t>6</a:t>
            </a:r>
            <a:r>
              <a:rPr lang="fr-CH" altLang="sr-Latn-RS" sz="1800" dirty="0" smtClean="0"/>
              <a:t>,</a:t>
            </a:r>
            <a:r>
              <a:rPr lang="fr-CH" altLang="sr-Latn-RS" sz="2400" baseline="30000" dirty="0" smtClean="0"/>
              <a:t> </a:t>
            </a:r>
            <a:r>
              <a:rPr lang="fr-CH" altLang="sr-Latn-RS" sz="1800" dirty="0" smtClean="0"/>
              <a:t>3</a:t>
            </a:r>
            <a:r>
              <a:rPr lang="fr-CH" altLang="sr-Latn-RS" baseline="30000" dirty="0" smtClean="0"/>
              <a:t>4</a:t>
            </a:r>
            <a:r>
              <a:rPr lang="fr-CH" altLang="sr-Latn-RS" sz="2400" baseline="30000" dirty="0" smtClean="0"/>
              <a:t> </a:t>
            </a:r>
            <a:r>
              <a:rPr lang="fr-CH" altLang="sr-Latn-RS" sz="1800" dirty="0" smtClean="0">
                <a:sym typeface="Mathematica1" pitchFamily="2" charset="2"/>
              </a:rPr>
              <a:t></a:t>
            </a:r>
            <a:r>
              <a:rPr lang="fr-CH" altLang="sr-Latn-RS" sz="1800" dirty="0" smtClean="0"/>
              <a:t> </a:t>
            </a:r>
            <a:r>
              <a:rPr lang="fr-CH" altLang="sr-Latn-RS" sz="1800" dirty="0" smtClean="0">
                <a:solidFill>
                  <a:srgbClr val="339966"/>
                </a:solidFill>
              </a:rPr>
              <a:t>4</a:t>
            </a:r>
            <a:r>
              <a:rPr lang="fr-CH" altLang="sr-Latn-RS" sz="1800" dirty="0" smtClean="0"/>
              <a:t>, 3</a:t>
            </a:r>
            <a:r>
              <a:rPr lang="fr-CH" altLang="sr-Latn-RS" baseline="30000" dirty="0" smtClean="0"/>
              <a:t>5</a:t>
            </a:r>
            <a:r>
              <a:rPr lang="fr-CH" altLang="sr-Latn-RS" sz="2400" baseline="30000" dirty="0" smtClean="0"/>
              <a:t> </a:t>
            </a:r>
            <a:r>
              <a:rPr lang="fr-CH" altLang="sr-Latn-RS" sz="1800" dirty="0" smtClean="0">
                <a:sym typeface="Mathematica1" pitchFamily="2" charset="2"/>
              </a:rPr>
              <a:t></a:t>
            </a:r>
            <a:r>
              <a:rPr lang="fr-CH" altLang="sr-Latn-RS" sz="1800" dirty="0" smtClean="0"/>
              <a:t> </a:t>
            </a:r>
            <a:r>
              <a:rPr lang="fr-CH" altLang="sr-Latn-RS" sz="1800" dirty="0" smtClean="0">
                <a:solidFill>
                  <a:srgbClr val="339966"/>
                </a:solidFill>
              </a:rPr>
              <a:t>5</a:t>
            </a:r>
            <a:r>
              <a:rPr lang="fr-CH" altLang="sr-Latn-RS" sz="1800" dirty="0" smtClean="0"/>
              <a:t>,</a:t>
            </a:r>
            <a:r>
              <a:rPr lang="fr-CH" altLang="sr-Latn-RS" sz="2400" baseline="30000" dirty="0" smtClean="0"/>
              <a:t> </a:t>
            </a:r>
            <a:r>
              <a:rPr lang="fr-CH" altLang="sr-Latn-RS" sz="1800" dirty="0" smtClean="0"/>
              <a:t>3</a:t>
            </a:r>
            <a:r>
              <a:rPr lang="fr-CH" altLang="sr-Latn-RS" baseline="30000" dirty="0" smtClean="0"/>
              <a:t>6</a:t>
            </a:r>
            <a:r>
              <a:rPr lang="fr-CH" altLang="sr-Latn-RS" sz="2400" baseline="30000" dirty="0" smtClean="0"/>
              <a:t> </a:t>
            </a:r>
            <a:r>
              <a:rPr lang="fr-CH" altLang="sr-Latn-RS" sz="1800" dirty="0" smtClean="0">
                <a:sym typeface="Mathematica1" pitchFamily="2" charset="2"/>
              </a:rPr>
              <a:t></a:t>
            </a:r>
            <a:r>
              <a:rPr lang="fr-CH" altLang="sr-Latn-RS" sz="1800" dirty="0" smtClean="0"/>
              <a:t> </a:t>
            </a:r>
            <a:r>
              <a:rPr lang="fr-CH" altLang="sr-Latn-RS" sz="1800" dirty="0" smtClean="0">
                <a:solidFill>
                  <a:srgbClr val="339966"/>
                </a:solidFill>
              </a:rPr>
              <a:t>1</a:t>
            </a:r>
            <a:r>
              <a:rPr lang="hr-HR" altLang="sr-Latn-RS" sz="1800" dirty="0">
                <a:solidFill>
                  <a:srgbClr val="339966"/>
                </a:solidFill>
              </a:rPr>
              <a:t> </a:t>
            </a:r>
            <a:r>
              <a:rPr lang="fr-CH" altLang="sr-Latn-RS" sz="1800" dirty="0" smtClean="0"/>
              <a:t>}</a:t>
            </a:r>
            <a:endParaRPr lang="fr-CH" altLang="sr-Latn-R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92924" y="914400"/>
            <a:ext cx="8104188" cy="1219200"/>
          </a:xfrm>
          <a:prstGeom prst="roundRect">
            <a:avLst>
              <a:gd name="adj" fmla="val 9167"/>
            </a:avLst>
          </a:prstGeom>
          <a:solidFill>
            <a:srgbClr val="C00000">
              <a:alpha val="10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250FDFB2-34CF-4882-BD05-C17EEAEAEDF7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49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err="1" smtClean="0"/>
              <a:t>Discrete</a:t>
            </a:r>
            <a:r>
              <a:rPr lang="fr-CH" altLang="sr-Latn-RS" dirty="0" smtClean="0"/>
              <a:t> </a:t>
            </a:r>
            <a:r>
              <a:rPr lang="fr-CH" altLang="sr-Latn-RS" dirty="0" err="1" smtClean="0"/>
              <a:t>Logarithm</a:t>
            </a:r>
            <a:r>
              <a:rPr lang="fr-CH" altLang="sr-Latn-RS" dirty="0" smtClean="0"/>
              <a:t> </a:t>
            </a:r>
            <a:r>
              <a:rPr lang="fr-CH" altLang="sr-Latn-RS" dirty="0" err="1" smtClean="0"/>
              <a:t>Problem</a:t>
            </a:r>
            <a:r>
              <a:rPr lang="hr-HR" altLang="sr-Latn-RS" dirty="0" smtClean="0"/>
              <a:t> for Z</a:t>
            </a:r>
            <a:r>
              <a:rPr lang="hr-HR" altLang="sr-Latn-RS" baseline="-25000" dirty="0" smtClean="0"/>
              <a:t>p</a:t>
            </a:r>
            <a:r>
              <a:rPr lang="hr-HR" altLang="sr-Latn-RS" baseline="30000" dirty="0" smtClean="0"/>
              <a:t>*</a:t>
            </a:r>
            <a:r>
              <a:rPr lang="hr-HR" altLang="sr-Latn-RS" dirty="0" smtClean="0"/>
              <a:t> </a:t>
            </a:r>
            <a:endParaRPr lang="en-GB" altLang="sr-Latn-RS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4864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fr-CH" altLang="sr-Latn-RS" sz="2000" dirty="0" err="1" smtClean="0"/>
              <a:t>Za</a:t>
            </a:r>
            <a:r>
              <a:rPr lang="fr-CH" altLang="sr-Latn-RS" sz="2000" dirty="0" smtClean="0"/>
              <a:t> </a:t>
            </a:r>
            <a:r>
              <a:rPr lang="hr-HR" altLang="sr-Latn-RS" sz="2000" dirty="0" smtClean="0"/>
              <a:t>danu grupu Z</a:t>
            </a:r>
            <a:r>
              <a:rPr lang="hr-HR" altLang="sr-Latn-RS" sz="2000" baseline="-25000" dirty="0" smtClean="0"/>
              <a:t>p</a:t>
            </a:r>
            <a:r>
              <a:rPr lang="hr-HR" altLang="sr-Latn-RS" sz="2000" baseline="30000" dirty="0" smtClean="0"/>
              <a:t>*</a:t>
            </a:r>
            <a:r>
              <a:rPr lang="hr-HR" altLang="sr-Latn-RS" sz="2000" dirty="0" smtClean="0"/>
              <a:t>, generator te grupe g </a:t>
            </a:r>
            <a:r>
              <a:rPr lang="hr-HR" altLang="sr-Latn-RS" sz="2000" dirty="0" smtClean="0">
                <a:sym typeface="SymbolPS" pitchFamily="18" charset="2"/>
              </a:rPr>
              <a:t></a:t>
            </a:r>
            <a:r>
              <a:rPr lang="hr-HR" altLang="sr-Latn-RS" sz="2000" dirty="0" smtClean="0"/>
              <a:t>Z</a:t>
            </a:r>
            <a:r>
              <a:rPr lang="hr-HR" altLang="sr-Latn-RS" sz="2000" baseline="-25000" dirty="0" smtClean="0"/>
              <a:t>p</a:t>
            </a:r>
            <a:r>
              <a:rPr lang="hr-HR" altLang="sr-Latn-RS" sz="2000" baseline="30000" dirty="0" smtClean="0"/>
              <a:t>*</a:t>
            </a:r>
            <a:r>
              <a:rPr lang="hr-HR" altLang="sr-Latn-RS" sz="2000" dirty="0" smtClean="0"/>
              <a:t> i drugi </a:t>
            </a:r>
            <a:r>
              <a:rPr lang="hr-HR" altLang="sr-Latn-RS" sz="2000" dirty="0"/>
              <a:t>č</a:t>
            </a:r>
            <a:r>
              <a:rPr lang="hr-HR" altLang="sr-Latn-RS" sz="2000" dirty="0" smtClean="0"/>
              <a:t>lan/element </a:t>
            </a:r>
            <a:br>
              <a:rPr lang="hr-HR" altLang="sr-Latn-RS" sz="2000" dirty="0" smtClean="0"/>
            </a:br>
            <a:r>
              <a:rPr lang="hr-HR" altLang="sr-Latn-RS" sz="2000" dirty="0" smtClean="0"/>
              <a:t>y </a:t>
            </a:r>
            <a:r>
              <a:rPr lang="hr-HR" altLang="sr-Latn-RS" sz="2000" dirty="0" smtClean="0">
                <a:sym typeface="SymbolPS" pitchFamily="18" charset="2"/>
              </a:rPr>
              <a:t></a:t>
            </a:r>
            <a:r>
              <a:rPr lang="hr-HR" altLang="sr-Latn-RS" sz="2000" dirty="0" smtClean="0"/>
              <a:t>Z</a:t>
            </a:r>
            <a:r>
              <a:rPr lang="hr-HR" altLang="sr-Latn-RS" sz="2000" baseline="-25000" dirty="0" smtClean="0"/>
              <a:t>p</a:t>
            </a:r>
            <a:r>
              <a:rPr lang="hr-HR" altLang="sr-Latn-RS" sz="2000" baseline="30000" dirty="0" smtClean="0"/>
              <a:t>*</a:t>
            </a:r>
            <a:r>
              <a:rPr lang="hr-HR" altLang="sr-Latn-RS" sz="2000" dirty="0" smtClean="0"/>
              <a:t>, </a:t>
            </a:r>
            <a:r>
              <a:rPr lang="hr-HR" altLang="sr-Latn-RS" sz="2000" i="1" dirty="0" smtClean="0">
                <a:solidFill>
                  <a:srgbClr val="C00000"/>
                </a:solidFill>
              </a:rPr>
              <a:t>discrete logarithm problem (DLP)</a:t>
            </a:r>
            <a:r>
              <a:rPr lang="hr-HR" altLang="sr-Latn-RS" sz="2000" dirty="0" smtClean="0"/>
              <a:t>  je problem odredjivanja cijelog broja x </a:t>
            </a:r>
            <a:r>
              <a:rPr lang="hr-HR" altLang="sr-Latn-RS" sz="2000" dirty="0" smtClean="0">
                <a:sym typeface="SymbolPS" pitchFamily="18" charset="2"/>
              </a:rPr>
              <a:t></a:t>
            </a:r>
            <a:r>
              <a:rPr lang="hr-HR" altLang="sr-Latn-RS" sz="2000" dirty="0" smtClean="0"/>
              <a:t>Z</a:t>
            </a:r>
            <a:r>
              <a:rPr lang="hr-HR" altLang="sr-Latn-RS" sz="2000" baseline="-25000" dirty="0" smtClean="0"/>
              <a:t>p</a:t>
            </a:r>
            <a:r>
              <a:rPr lang="hr-HR" altLang="sr-Latn-RS" sz="2000" baseline="30000" dirty="0" smtClean="0"/>
              <a:t>*</a:t>
            </a:r>
            <a:r>
              <a:rPr lang="hr-HR" altLang="sr-Latn-RS" sz="2000" dirty="0" smtClean="0"/>
              <a:t> takovog da vrijedi: 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y</a:t>
            </a:r>
            <a:r>
              <a:rPr lang="fr-CH" altLang="sr-Latn-RS" sz="2000" dirty="0" smtClean="0">
                <a:solidFill>
                  <a:srgbClr val="C00000"/>
                </a:solidFill>
              </a:rPr>
              <a:t> </a:t>
            </a:r>
            <a:r>
              <a:rPr lang="fr-CH" altLang="sr-Latn-RS" sz="2000" dirty="0" smtClean="0">
                <a:solidFill>
                  <a:srgbClr val="C00000"/>
                </a:solidFill>
                <a:sym typeface="Mathematica1" pitchFamily="2" charset="2"/>
              </a:rPr>
              <a:t> </a:t>
            </a:r>
            <a:r>
              <a:rPr lang="fr-CH" altLang="sr-Latn-RS" sz="2000" dirty="0" smtClean="0">
                <a:solidFill>
                  <a:srgbClr val="C00000"/>
                </a:solidFill>
              </a:rPr>
              <a:t>g</a:t>
            </a:r>
            <a:r>
              <a:rPr lang="hr-HR" altLang="sr-Latn-RS" sz="2800" baseline="30000" dirty="0" smtClean="0">
                <a:solidFill>
                  <a:srgbClr val="C00000"/>
                </a:solidFill>
              </a:rPr>
              <a:t>x</a:t>
            </a:r>
            <a:r>
              <a:rPr lang="fr-CH" altLang="sr-Latn-RS" sz="2800" baseline="30000" dirty="0" smtClean="0">
                <a:solidFill>
                  <a:srgbClr val="C00000"/>
                </a:solidFill>
              </a:rPr>
              <a:t> 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(m</a:t>
            </a:r>
            <a:r>
              <a:rPr lang="fr-CH" altLang="sr-Latn-RS" sz="2000" dirty="0" err="1" smtClean="0">
                <a:solidFill>
                  <a:srgbClr val="C00000"/>
                </a:solidFill>
              </a:rPr>
              <a:t>od</a:t>
            </a:r>
            <a:r>
              <a:rPr lang="fr-CH" altLang="sr-Latn-RS" sz="2000" dirty="0" smtClean="0">
                <a:solidFill>
                  <a:srgbClr val="C00000"/>
                </a:solidFill>
              </a:rPr>
              <a:t> p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)</a:t>
            </a:r>
            <a:endParaRPr lang="fr-CH" altLang="sr-Latn-RS" sz="1800" dirty="0" smtClean="0"/>
          </a:p>
          <a:p>
            <a:pPr eaLnBrk="1" hangingPunct="1">
              <a:lnSpc>
                <a:spcPts val="2800"/>
              </a:lnSpc>
              <a:spcBef>
                <a:spcPts val="1800"/>
              </a:spcBef>
            </a:pPr>
            <a:r>
              <a:rPr lang="fr-CH" altLang="sr-Latn-RS" sz="2000" dirty="0" err="1" smtClean="0"/>
              <a:t>Racunanje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diskretnih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logaritama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vrlo</a:t>
            </a:r>
            <a:r>
              <a:rPr lang="hr-HR" altLang="sr-Latn-RS" sz="2000" dirty="0" smtClean="0"/>
              <a:t> je</a:t>
            </a:r>
            <a:r>
              <a:rPr lang="fr-CH" altLang="sr-Latn-RS" sz="2000" dirty="0" smtClean="0"/>
              <a:t> te</a:t>
            </a:r>
            <a:r>
              <a:rPr lang="hr-HR" altLang="sr-Latn-RS" sz="2000" dirty="0" smtClean="0"/>
              <a:t>ž</a:t>
            </a:r>
            <a:r>
              <a:rPr lang="fr-CH" altLang="sr-Latn-RS" sz="2000" dirty="0" err="1" smtClean="0"/>
              <a:t>ak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problem</a:t>
            </a:r>
            <a:r>
              <a:rPr lang="hr-HR" altLang="sr-Latn-RS" sz="2000" dirty="0" smtClean="0"/>
              <a:t> za veliki i 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siguran</a:t>
            </a:r>
            <a:r>
              <a:rPr lang="hr-HR" altLang="sr-Latn-RS" sz="2000" dirty="0" smtClean="0"/>
              <a:t> </a:t>
            </a:r>
            <a:r>
              <a:rPr lang="hr-HR" altLang="sr-Latn-RS" sz="2000" dirty="0"/>
              <a:t>p (e.g., https://tools.ietf.org/html/rfc3526)</a:t>
            </a:r>
            <a:endParaRPr lang="fr-CH" altLang="sr-Latn-RS" sz="2000" dirty="0" smtClean="0"/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</a:pPr>
            <a:r>
              <a:rPr lang="en-GB" altLang="sr-Latn-RS" sz="1800" dirty="0" err="1" smtClean="0"/>
              <a:t>Za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razliku</a:t>
            </a:r>
            <a:r>
              <a:rPr lang="en-GB" altLang="sr-Latn-RS" sz="1800" dirty="0" smtClean="0"/>
              <a:t> od </a:t>
            </a:r>
            <a:r>
              <a:rPr lang="en-GB" altLang="sr-Latn-RS" sz="1800" dirty="0" err="1" smtClean="0"/>
              <a:t>potenciranja</a:t>
            </a:r>
            <a:r>
              <a:rPr lang="en-GB" altLang="sr-Latn-RS" sz="1800" dirty="0" smtClean="0"/>
              <a:t> (</a:t>
            </a:r>
            <a:r>
              <a:rPr lang="hr-HR" altLang="sr-Latn-RS" sz="1800" dirty="0" smtClean="0"/>
              <a:t>za koje </a:t>
            </a:r>
            <a:r>
              <a:rPr lang="en-GB" altLang="sr-Latn-RS" sz="1800" dirty="0" err="1" smtClean="0"/>
              <a:t>postoje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efikas</a:t>
            </a:r>
            <a:r>
              <a:rPr lang="hr-HR" altLang="sr-Latn-RS" sz="1800" dirty="0" smtClean="0"/>
              <a:t>n</a:t>
            </a:r>
            <a:r>
              <a:rPr lang="en-GB" altLang="sr-Latn-RS" sz="1800" dirty="0" err="1" smtClean="0"/>
              <a:t>i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algoritmi</a:t>
            </a:r>
            <a:r>
              <a:rPr lang="en-GB" altLang="sr-Latn-RS" sz="1800" dirty="0" smtClean="0"/>
              <a:t>)</a:t>
            </a:r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</a:pPr>
            <a:r>
              <a:rPr lang="en-GB" altLang="sr-Latn-RS" sz="1800" dirty="0" err="1" smtClean="0"/>
              <a:t>Diffie</a:t>
            </a:r>
            <a:r>
              <a:rPr lang="en-GB" altLang="sr-Latn-RS" sz="1800" dirty="0" smtClean="0"/>
              <a:t>-Hellman </a:t>
            </a:r>
            <a:r>
              <a:rPr lang="en-GB" altLang="sr-Latn-RS" sz="1800" dirty="0" err="1" smtClean="0"/>
              <a:t>algoritam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koristi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ovu</a:t>
            </a:r>
            <a:r>
              <a:rPr lang="en-GB" altLang="sr-Latn-RS" sz="1800" dirty="0" smtClean="0"/>
              <a:t> </a:t>
            </a:r>
            <a:r>
              <a:rPr lang="hr-HR" altLang="sr-Latn-RS" sz="1800" dirty="0" err="1"/>
              <a:t>č</a:t>
            </a:r>
            <a:r>
              <a:rPr lang="en-GB" altLang="sr-Latn-RS" sz="1800" dirty="0" err="1" smtClean="0"/>
              <a:t>injenicu</a:t>
            </a:r>
            <a:endParaRPr lang="en-GB" altLang="sr-Latn-RS" sz="1800" dirty="0" smtClean="0"/>
          </a:p>
        </p:txBody>
      </p:sp>
    </p:spTree>
    <p:extLst>
      <p:ext uri="{BB962C8B-B14F-4D97-AF65-F5344CB8AC3E}">
        <p14:creationId xmlns:p14="http://schemas.microsoft.com/office/powerpoint/2010/main" val="8208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34CA9FE1-1D4B-4FD8-99B5-FE36ADBF8DBA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5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/>
              <a:t>Public-</a:t>
            </a:r>
            <a:r>
              <a:rPr lang="hr-HR" altLang="sr-Latn-RS" dirty="0"/>
              <a:t>K</a:t>
            </a:r>
            <a:r>
              <a:rPr lang="fr-CH" altLang="sr-Latn-RS" dirty="0" err="1"/>
              <a:t>ey</a:t>
            </a:r>
            <a:r>
              <a:rPr lang="fr-CH" altLang="sr-Latn-RS" dirty="0"/>
              <a:t> </a:t>
            </a:r>
            <a:r>
              <a:rPr lang="fr-CH" altLang="sr-Latn-RS" dirty="0" err="1"/>
              <a:t>Cryptosystems</a:t>
            </a:r>
            <a:endParaRPr lang="en-GB" altLang="sr-Latn-RS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486400"/>
          </a:xfrm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2200" dirty="0" err="1" smtClean="0"/>
              <a:t>Entitet</a:t>
            </a:r>
            <a:r>
              <a:rPr lang="fr-CH" altLang="sr-Latn-RS" sz="2200" dirty="0" smtClean="0"/>
              <a:t> B </a:t>
            </a:r>
            <a:r>
              <a:rPr lang="fr-CH" altLang="sr-Latn-RS" sz="2200" dirty="0" err="1" smtClean="0"/>
              <a:t>generira</a:t>
            </a:r>
            <a:r>
              <a:rPr lang="fr-CH" altLang="sr-Latn-RS" sz="2200" dirty="0" smtClean="0"/>
              <a:t> par </a:t>
            </a:r>
            <a:r>
              <a:rPr lang="fr-CH" altLang="sr-Latn-RS" sz="2200" dirty="0" err="1" smtClean="0"/>
              <a:t>enkripcijskih</a:t>
            </a:r>
            <a:r>
              <a:rPr lang="fr-CH" altLang="sr-Latn-RS" sz="2200" dirty="0" smtClean="0"/>
              <a:t> </a:t>
            </a:r>
            <a:r>
              <a:rPr lang="fr-CH" altLang="sr-Latn-RS" sz="2200" dirty="0" err="1" smtClean="0"/>
              <a:t>kljuceva</a:t>
            </a:r>
            <a:r>
              <a:rPr lang="fr-CH" altLang="sr-Latn-RS" sz="2200" dirty="0" smtClean="0"/>
              <a:t> (</a:t>
            </a:r>
            <a:r>
              <a:rPr lang="fr-CH" altLang="sr-Latn-RS" sz="2200" dirty="0" smtClean="0">
                <a:solidFill>
                  <a:srgbClr val="339966"/>
                </a:solidFill>
              </a:rPr>
              <a:t>PU</a:t>
            </a:r>
            <a:r>
              <a:rPr lang="fr-CH" altLang="sr-Latn-RS" sz="2200" baseline="-25000" dirty="0" smtClean="0">
                <a:solidFill>
                  <a:srgbClr val="339966"/>
                </a:solidFill>
              </a:rPr>
              <a:t>B</a:t>
            </a:r>
            <a:r>
              <a:rPr lang="fr-CH" altLang="sr-Latn-RS" sz="2200" dirty="0" smtClean="0">
                <a:solidFill>
                  <a:srgbClr val="C00000"/>
                </a:solidFill>
              </a:rPr>
              <a:t>, PR</a:t>
            </a:r>
            <a:r>
              <a:rPr lang="fr-CH" altLang="sr-Latn-RS" sz="2200" baseline="-25000" dirty="0" smtClean="0">
                <a:solidFill>
                  <a:srgbClr val="C00000"/>
                </a:solidFill>
              </a:rPr>
              <a:t>B</a:t>
            </a:r>
            <a:r>
              <a:rPr lang="fr-CH" altLang="sr-Latn-RS" sz="2200" dirty="0" smtClean="0"/>
              <a:t>)</a:t>
            </a:r>
            <a:endParaRPr lang="hr-HR" altLang="sr-Latn-RS" sz="2200" dirty="0" smtClean="0"/>
          </a:p>
          <a:p>
            <a:pPr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2200" dirty="0" smtClean="0"/>
              <a:t>Primjer RSA: </a:t>
            </a:r>
            <a:r>
              <a:rPr lang="hr-HR" altLang="sr-Latn-RS" sz="2000" dirty="0" smtClean="0">
                <a:latin typeface="Consolas" panose="020B0609020204030204" pitchFamily="49" charset="0"/>
              </a:rPr>
              <a:t>openssl rsa –in private.pem -text</a:t>
            </a:r>
            <a:endParaRPr lang="fr-CH" altLang="sr-Latn-RS" sz="2200" dirty="0" smtClean="0"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4296" y="1945734"/>
            <a:ext cx="426720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-----BEGIN RSA PRIVATE </a:t>
            </a:r>
            <a:r>
              <a:rPr lang="en-US" sz="105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KEY</a:t>
            </a:r>
            <a:r>
              <a:rPr lang="hr-HR" sz="105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(2048 bit)</a:t>
            </a:r>
            <a:r>
              <a:rPr lang="en-US" sz="105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-----</a:t>
            </a:r>
            <a:endParaRPr lang="en-US" sz="105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latin typeface="Consolas" panose="020B0609020204030204" pitchFamily="49" charset="0"/>
              </a:rPr>
              <a:t>modulus: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00:bf:1e:63:cf:48:54:7a:b6:e0:b7:a2:ae:9a:af: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cf:ed:68:38:f3:11:1c:2b:3f:61:20:e2:87:69:28: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</a:t>
            </a:r>
            <a:r>
              <a:rPr lang="hr-HR" sz="1050" dirty="0" smtClean="0">
                <a:latin typeface="Consolas" panose="020B0609020204030204" pitchFamily="49" charset="0"/>
              </a:rPr>
              <a:t>...</a:t>
            </a:r>
            <a:endParaRPr lang="en-US" sz="1050" dirty="0">
              <a:latin typeface="Consolas" panose="020B0609020204030204" pitchFamily="49" charset="0"/>
            </a:endParaRPr>
          </a:p>
          <a:p>
            <a:r>
              <a:rPr lang="en-US" sz="1050" dirty="0">
                <a:latin typeface="Consolas" panose="020B0609020204030204" pitchFamily="49" charset="0"/>
              </a:rPr>
              <a:t>    fa:0d:d5:78:e6:a4:df:bb:57:ad:88:53:67:01:68: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latin typeface="Consolas" panose="020B0609020204030204" pitchFamily="49" charset="0"/>
              </a:rPr>
              <a:t>e0:29</a:t>
            </a:r>
            <a:endParaRPr lang="hr-HR" sz="1050" dirty="0" smtClean="0">
              <a:latin typeface="Consolas" panose="020B0609020204030204" pitchFamily="49" charset="0"/>
            </a:endParaRPr>
          </a:p>
          <a:p>
            <a:r>
              <a:rPr lang="en-US" sz="1050" b="1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privateExponent</a:t>
            </a:r>
            <a:r>
              <a:rPr lang="en-US" sz="1050" b="1" dirty="0">
                <a:solidFill>
                  <a:srgbClr val="C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01:70:0c:16:2a:18:20:98:31:96:90:0d:ba:32:2a: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61:41:d0:73:db:a4:17:9b:31:72:da:e1:63:e4:1e: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be:6b:c6:b4:27:4f:16:e5:fa:bb:bf:57:ee:44:f7: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e5:7b:15:cd:ba:12:fc:5c:2d:98:32:4f:99:d9:a1: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f2:e6:7a:b8:24:28:2e:cd:09:04:04:cb:d7:66:2f: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79:18:65:0a:99:14:12:21:e6:f2:b0:3b:e6:79:ad: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87:5f:f8:af:5f:b5:9c:65:7e:fc:ec:e0:fc:07:f2: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40:34:13:c7:aa:7b:f1:36:b4:b3:07:6c:12:82:98: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24:aa:09:53:5c:14:4e:a2:25:52:15:33:4c:86:fd: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37:f3:07:12:1e:83:60:74:83:54:fa:6e:cc:0f:3a: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8b:7b:b2:06:80:d5:e4:aa:d5:12:e6:cd:9b:7a:55: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ad:7d:06:08:6e:22:30:d6:1f:30:7c:fe:e8:ed:e1: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78:99:d2:3b:53:bc:1b:7e:78:02:c5:ba:96:8e:aa: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a8:a8:b3:27:79:1b:ab:c3:28:41:58:77:ad:1d:aa: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30:68:e2:f6:e8:fe:dc:5b:8f:53:8d:5d:e3:a6:0f: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8c:c4:9e:f9:dd:fb:a4:bf:af:37:65:be:22:65:a6: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74:f7:a0:65:c0:00:3e:d8:0c:44:5d:84:fc:d8:ed:</a:t>
            </a:r>
          </a:p>
          <a:p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    11</a:t>
            </a:r>
          </a:p>
          <a:p>
            <a:r>
              <a:rPr lang="en-US" sz="105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-----</a:t>
            </a:r>
            <a:r>
              <a:rPr lang="en-US" sz="1050" dirty="0">
                <a:solidFill>
                  <a:srgbClr val="C00000"/>
                </a:solidFill>
                <a:latin typeface="Consolas" panose="020B0609020204030204" pitchFamily="49" charset="0"/>
              </a:rPr>
              <a:t>END RSA PRIVATE KEY-----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048" y="1945734"/>
            <a:ext cx="42672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-----BEGIN PUBLIC KEY</a:t>
            </a:r>
            <a:r>
              <a:rPr lang="hr-HR" sz="105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 (2048 bit)</a:t>
            </a:r>
            <a:r>
              <a:rPr lang="en-US" sz="105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-----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modulus: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00:bf:1e:63:cf:48:54:7a:b6:e0:b7:a2:ae:9a:af: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cf:ed:68:38:f3:11:1c:2b:3f:61:20:e2:87:69:28: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50:3f:9e:f6:18:ee:78:94:07:14:1c:14:9a:8a:97: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b6:7f:36:26:d8:fd:c6:11:38:93:aa:ca:68:f9:e3: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da:e3:a9:9a:8b:9e:8b:a9:65:29:91:d1:31:6e:9e: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4f:98:13:cd:a0:84:3d:e7:0f:9e:af:16:a2:61:67: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56:39:e6:11:50:b1:10:27:00:33:1b:73:c0:15:41: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0e:19:18:65:a4:be:e3:48:83:d9:6f:b4:c2:2b:f6: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fe:0e:a2:01:c3:74:a9:a6:ed:75:5e:a2:dc:7d:58: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cb:54:ad:5d:0c:ce:fe:92:67:68:b7:9b:2b:46:25: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3d:ed:54:e9:77:24:0b:e5:15:ca:2f:2a:ca:9c:b2: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23:45:f9:fe:2f:63:b2:5f:46:eb:85:f5:fb:3e:0c: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e9:ff:53:fc:f7:a6:3a:65:a8:73:14:13:f0:e4:90: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20:1d:0c:aa:09:74:3a:a8:36:79:28:37:5c:98:06: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1e:2e:f9:ee:1b:a1:a4:5d:e7:f8:c3:01:d9:e0:36: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9b:98:4a:7d:75:90:c2:02:9d:aa:bc:01:a9:0b:58: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fa:0d:d5:78:e6:a4:df:bb:57:ad:88:53:67:01:68: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e0:29</a:t>
            </a:r>
          </a:p>
          <a:p>
            <a:r>
              <a:rPr lang="en-US" sz="1050" b="1" dirty="0" err="1">
                <a:solidFill>
                  <a:srgbClr val="339966"/>
                </a:solidFill>
                <a:latin typeface="Consolas" panose="020B0609020204030204" pitchFamily="49" charset="0"/>
              </a:rPr>
              <a:t>publicExponent</a:t>
            </a:r>
            <a:r>
              <a:rPr lang="en-US" sz="1050" b="1" dirty="0">
                <a:solidFill>
                  <a:srgbClr val="339966"/>
                </a:solidFill>
                <a:latin typeface="Consolas" panose="020B0609020204030204" pitchFamily="49" charset="0"/>
              </a:rPr>
              <a:t>:</a:t>
            </a:r>
            <a:r>
              <a:rPr lang="en-US" sz="1050" dirty="0">
                <a:solidFill>
                  <a:srgbClr val="339966"/>
                </a:solidFill>
                <a:latin typeface="Consolas" panose="020B0609020204030204" pitchFamily="49" charset="0"/>
              </a:rPr>
              <a:t> 65537 (0x10001</a:t>
            </a:r>
            <a:r>
              <a:rPr lang="en-US" sz="105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)</a:t>
            </a:r>
            <a:endParaRPr lang="hr-HR" sz="1050" dirty="0">
              <a:solidFill>
                <a:srgbClr val="339966"/>
              </a:solidFill>
              <a:latin typeface="Consolas" panose="020B0609020204030204" pitchFamily="49" charset="0"/>
            </a:endParaRPr>
          </a:p>
          <a:p>
            <a:r>
              <a:rPr lang="en-US" sz="105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-----END PUBLIC KEY-----</a:t>
            </a:r>
            <a:endParaRPr lang="en-US" sz="1050" dirty="0">
              <a:solidFill>
                <a:srgbClr val="339966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D4B04B1A-2C70-4166-A07C-59490B265783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50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err="1" smtClean="0"/>
              <a:t>Diffie-Hellman</a:t>
            </a:r>
            <a:r>
              <a:rPr lang="fr-CH" altLang="sr-Latn-RS" dirty="0" smtClean="0"/>
              <a:t> </a:t>
            </a:r>
            <a:r>
              <a:rPr lang="fr-CH" altLang="sr-Latn-RS" dirty="0" err="1" smtClean="0"/>
              <a:t>algoritam</a:t>
            </a:r>
            <a:r>
              <a:rPr lang="hr-HR" altLang="sr-Latn-RS" dirty="0"/>
              <a:t> u Z</a:t>
            </a:r>
            <a:r>
              <a:rPr lang="hr-HR" altLang="sr-Latn-RS" baseline="-25000" dirty="0"/>
              <a:t>p</a:t>
            </a:r>
            <a:r>
              <a:rPr lang="hr-HR" altLang="sr-Latn-RS" baseline="30000" dirty="0"/>
              <a:t>*</a:t>
            </a:r>
            <a:r>
              <a:rPr lang="hr-HR" altLang="sr-Latn-RS" dirty="0" smtClean="0"/>
              <a:t> </a:t>
            </a:r>
            <a:endParaRPr lang="en-GB" altLang="sr-Latn-R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3955" name="Group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4079860"/>
                  </p:ext>
                </p:extLst>
              </p:nvPr>
            </p:nvGraphicFramePr>
            <p:xfrm>
              <a:off x="1625600" y="1155700"/>
              <a:ext cx="5918200" cy="1006476"/>
            </p:xfrm>
            <a:graphic>
              <a:graphicData uri="http://schemas.openxmlformats.org/drawingml/2006/table">
                <a:tbl>
                  <a:tblPr/>
                  <a:tblGrid>
                    <a:gridCol w="14318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863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5492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Dijeljeni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javni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elementi</a:t>
                          </a:r>
                          <a:endParaRPr kumimoji="0" lang="en-GB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4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p</a:t>
                          </a:r>
                          <a:endParaRPr kumimoji="0" lang="en-GB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sym typeface="Mathematica1" pitchFamily="2" charset="2"/>
                            </a:rPr>
                            <a:t>prosti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sym typeface="Mathematica1" pitchFamily="2" charset="2"/>
                            </a:rPr>
                            <a:t> </a:t>
                          </a:r>
                          <a:r>
                            <a:rPr kumimoji="0" lang="fr-CH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sym typeface="Mathematica1" pitchFamily="2" charset="2"/>
                            </a:rPr>
                            <a:t>broj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sym typeface="Mathematica1" pitchFamily="2" charset="2"/>
                            </a:rPr>
                            <a:t> (</a:t>
                          </a:r>
                          <a:r>
                            <a:rPr kumimoji="0" lang="hr-H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sym typeface="Mathematica1" pitchFamily="2" charset="2"/>
                            </a:rPr>
                            <a:t>siguran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sym typeface="Mathematica1" pitchFamily="2" charset="2"/>
                            </a:rPr>
                            <a:t>)</a:t>
                          </a:r>
                          <a:endParaRPr kumimoji="0" lang="en-GB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  <a:sym typeface="Mathematica1" pitchFamily="2" charset="2"/>
                          </a:endParaRPr>
                        </a:p>
                      </a:txBody>
                      <a:tcPr marT="45749" marB="45749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4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g</a:t>
                          </a:r>
                          <a:endParaRPr kumimoji="0" lang="en-GB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hr-HR" sz="16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ea typeface="Cambria Math" panose="02040503050406030204" pitchFamily="18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hr-H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g </a:t>
                          </a:r>
                          <a14:m>
                            <m:oMath xmlns:m="http://schemas.openxmlformats.org/officeDocument/2006/math">
                              <m:r>
                                <a:rPr kumimoji="0" lang="hr-H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-2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; g je </a:t>
                          </a:r>
                          <a:r>
                            <a:rPr kumimoji="0" lang="fr-CH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primitivni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korijen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broja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</a:t>
                          </a:r>
                          <a:endParaRPr kumimoji="0" lang="en-GB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3955" name="Group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4079860"/>
                  </p:ext>
                </p:extLst>
              </p:nvPr>
            </p:nvGraphicFramePr>
            <p:xfrm>
              <a:off x="1625600" y="1155700"/>
              <a:ext cx="5918200" cy="1006476"/>
            </p:xfrm>
            <a:graphic>
              <a:graphicData uri="http://schemas.openxmlformats.org/drawingml/2006/table">
                <a:tbl>
                  <a:tblPr/>
                  <a:tblGrid>
                    <a:gridCol w="14318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863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5492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Dijeljeni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javni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elementi</a:t>
                          </a:r>
                          <a:endParaRPr kumimoji="0" lang="en-GB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4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p</a:t>
                          </a:r>
                          <a:endParaRPr kumimoji="0" lang="en-GB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sym typeface="Mathematica1" pitchFamily="2" charset="2"/>
                            </a:rPr>
                            <a:t>prosti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sym typeface="Mathematica1" pitchFamily="2" charset="2"/>
                            </a:rPr>
                            <a:t> </a:t>
                          </a:r>
                          <a:r>
                            <a:rPr kumimoji="0" lang="fr-CH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sym typeface="Mathematica1" pitchFamily="2" charset="2"/>
                            </a:rPr>
                            <a:t>broj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sym typeface="Mathematica1" pitchFamily="2" charset="2"/>
                            </a:rPr>
                            <a:t> (</a:t>
                          </a:r>
                          <a:r>
                            <a:rPr kumimoji="0" lang="hr-H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sym typeface="Mathematica1" pitchFamily="2" charset="2"/>
                            </a:rPr>
                            <a:t>siguran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  <a:sym typeface="Mathematica1" pitchFamily="2" charset="2"/>
                            </a:rPr>
                            <a:t>)</a:t>
                          </a:r>
                          <a:endParaRPr kumimoji="0" lang="en-GB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  <a:sym typeface="Mathematica1" pitchFamily="2" charset="2"/>
                          </a:endParaRPr>
                        </a:p>
                      </a:txBody>
                      <a:tcPr marT="45749" marB="45749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4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g</a:t>
                          </a:r>
                          <a:endParaRPr kumimoji="0" lang="en-GB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1886" t="-203636" b="-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3950" name="Group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2859396"/>
                  </p:ext>
                </p:extLst>
              </p:nvPr>
            </p:nvGraphicFramePr>
            <p:xfrm>
              <a:off x="1625600" y="2360613"/>
              <a:ext cx="5918200" cy="1006476"/>
            </p:xfrm>
            <a:graphic>
              <a:graphicData uri="http://schemas.openxmlformats.org/drawingml/2006/table">
                <a:tbl>
                  <a:tblPr/>
                  <a:tblGrid>
                    <a:gridCol w="36272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909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5492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Korisnik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A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generira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kljuceve</a:t>
                          </a:r>
                          <a:endParaRPr kumimoji="0" lang="en-GB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4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Odaberi privatan kljuc X</a:t>
                          </a:r>
                          <a:r>
                            <a:rPr kumimoji="0" lang="fr-CH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endParaRPr kumimoji="0" lang="en-GB" sz="1800" b="0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kumimoji="0" lang="hr-H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kumimoji="0" lang="hr-H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-2</a:t>
                          </a:r>
                          <a:endParaRPr kumimoji="0" lang="en-GB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4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Izracunaj javni kljuc Y</a:t>
                          </a:r>
                          <a:r>
                            <a:rPr kumimoji="0" lang="fr-CH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endParaRPr kumimoji="0" lang="en-GB" sz="1800" b="0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Y</a:t>
                          </a:r>
                          <a:r>
                            <a:rPr kumimoji="0" lang="fr-CH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CH" sz="16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g</a:t>
                          </a:r>
                          <a:r>
                            <a:rPr kumimoji="0" lang="fr-CH" sz="2000" b="0" i="0" u="none" strike="noStrike" cap="none" normalizeH="0" baseline="30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600" b="0" i="0" u="none" strike="noStrike" cap="none" normalizeH="0" baseline="30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</a:t>
                          </a:r>
                          <a:r>
                            <a:rPr kumimoji="0" lang="fr-CH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mod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</a:t>
                          </a:r>
                          <a:endParaRPr kumimoji="0" lang="en-GB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3950" name="Group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2859396"/>
                  </p:ext>
                </p:extLst>
              </p:nvPr>
            </p:nvGraphicFramePr>
            <p:xfrm>
              <a:off x="1625600" y="2360613"/>
              <a:ext cx="5918200" cy="1006476"/>
            </p:xfrm>
            <a:graphic>
              <a:graphicData uri="http://schemas.openxmlformats.org/drawingml/2006/table">
                <a:tbl>
                  <a:tblPr/>
                  <a:tblGrid>
                    <a:gridCol w="3627284"/>
                    <a:gridCol w="2290916"/>
                  </a:tblGrid>
                  <a:tr h="335492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Korisnik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A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generira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kljuceve</a:t>
                          </a:r>
                          <a:endParaRPr kumimoji="0" lang="en-GB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354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Odaberi privatan kljuc X</a:t>
                          </a:r>
                          <a:r>
                            <a:rPr kumimoji="0" lang="fr-CH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endParaRPr kumimoji="0" lang="en-GB" sz="1800" b="0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T="45749" marB="45749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58511" t="-101786" b="-121429"/>
                          </a:stretch>
                        </a:blipFill>
                      </a:tcPr>
                    </a:tc>
                  </a:tr>
                  <a:tr h="3354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Izracunaj javni kljuc Y</a:t>
                          </a:r>
                          <a:r>
                            <a:rPr kumimoji="0" lang="fr-CH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endParaRPr kumimoji="0" lang="en-GB" sz="1800" b="0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T="45749" marB="45749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58511" t="-205455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3956" name="Group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8654562"/>
                  </p:ext>
                </p:extLst>
              </p:nvPr>
            </p:nvGraphicFramePr>
            <p:xfrm>
              <a:off x="1625600" y="3517900"/>
              <a:ext cx="5918200" cy="1006476"/>
            </p:xfrm>
            <a:graphic>
              <a:graphicData uri="http://schemas.openxmlformats.org/drawingml/2006/table">
                <a:tbl>
                  <a:tblPr/>
                  <a:tblGrid>
                    <a:gridCol w="36272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909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5492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Korisnik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B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generira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kljuceve</a:t>
                          </a:r>
                          <a:endParaRPr kumimoji="0" lang="en-GB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4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Odaberi privatan kljuc X</a:t>
                          </a:r>
                          <a:r>
                            <a:rPr kumimoji="0" lang="fr-CH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endParaRPr kumimoji="0" lang="en-GB" sz="1800" b="0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kumimoji="0" lang="hr-H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 </a:t>
                          </a:r>
                          <a14:m>
                            <m:oMath xmlns:m="http://schemas.openxmlformats.org/officeDocument/2006/math">
                              <m:r>
                                <a:rPr kumimoji="0" lang="hr-H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-2</a:t>
                          </a:r>
                          <a:endParaRPr kumimoji="0" lang="en-GB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4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Izracunaj javni kljuc Y</a:t>
                          </a:r>
                          <a:r>
                            <a:rPr kumimoji="0" lang="fr-CH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endParaRPr kumimoji="0" lang="en-GB" sz="1800" b="0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Y</a:t>
                          </a:r>
                          <a:r>
                            <a:rPr kumimoji="0" lang="fr-CH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CH" sz="16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g</a:t>
                          </a:r>
                          <a:r>
                            <a:rPr kumimoji="0" lang="fr-CH" sz="2000" b="0" i="0" u="none" strike="noStrike" cap="none" normalizeH="0" baseline="30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600" b="0" i="0" u="none" strike="noStrike" cap="none" normalizeH="0" baseline="30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</a:t>
                          </a:r>
                          <a:r>
                            <a:rPr kumimoji="0" lang="fr-CH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mod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</a:t>
                          </a:r>
                          <a:endParaRPr kumimoji="0" lang="en-GB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3956" name="Group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8654562"/>
                  </p:ext>
                </p:extLst>
              </p:nvPr>
            </p:nvGraphicFramePr>
            <p:xfrm>
              <a:off x="1625600" y="3517900"/>
              <a:ext cx="5918200" cy="1006476"/>
            </p:xfrm>
            <a:graphic>
              <a:graphicData uri="http://schemas.openxmlformats.org/drawingml/2006/table">
                <a:tbl>
                  <a:tblPr/>
                  <a:tblGrid>
                    <a:gridCol w="3627284"/>
                    <a:gridCol w="2290916"/>
                  </a:tblGrid>
                  <a:tr h="335492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Korisnik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B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generira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kljuceve</a:t>
                          </a:r>
                          <a:endParaRPr kumimoji="0" lang="en-GB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354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Odaberi privatan kljuc X</a:t>
                          </a:r>
                          <a:r>
                            <a:rPr kumimoji="0" lang="fr-CH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endParaRPr kumimoji="0" lang="en-GB" sz="1800" b="0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T="45749" marB="45749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58511" t="-101786" b="-121429"/>
                          </a:stretch>
                        </a:blipFill>
                      </a:tcPr>
                    </a:tc>
                  </a:tr>
                  <a:tr h="3354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Izracunaj javni kljuc Y</a:t>
                          </a:r>
                          <a:r>
                            <a:rPr kumimoji="0" lang="fr-CH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endParaRPr kumimoji="0" lang="en-GB" sz="1800" b="0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749" marB="45749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T="45749" marB="45749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58511" t="-205455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3989" name="Group 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4930264"/>
                  </p:ext>
                </p:extLst>
              </p:nvPr>
            </p:nvGraphicFramePr>
            <p:xfrm>
              <a:off x="1625600" y="4659313"/>
              <a:ext cx="5918200" cy="670388"/>
            </p:xfrm>
            <a:graphic>
              <a:graphicData uri="http://schemas.openxmlformats.org/drawingml/2006/table">
                <a:tbl>
                  <a:tblPr/>
                  <a:tblGrid>
                    <a:gridCol w="591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49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Korisnik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A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generira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tajni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(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simetricni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)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kljuc</a:t>
                          </a:r>
                          <a:endParaRPr kumimoji="0" lang="en-GB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677" marB="45677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49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K</a:t>
                          </a:r>
                          <a:r>
                            <a:rPr kumimoji="0" lang="fr-CH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AB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CH" sz="16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(Y</a:t>
                          </a:r>
                          <a:r>
                            <a:rPr kumimoji="0" lang="fr-CH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</a:t>
                          </a:r>
                          <a:r>
                            <a:rPr kumimoji="0" lang="fr-CH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6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</a:t>
                          </a:r>
                          <a:r>
                            <a:rPr kumimoji="0" lang="fr-CH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mod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</a:t>
                          </a:r>
                          <a:endParaRPr kumimoji="0" lang="en-GB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677" marB="45677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3989" name="Group 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4930264"/>
                  </p:ext>
                </p:extLst>
              </p:nvPr>
            </p:nvGraphicFramePr>
            <p:xfrm>
              <a:off x="1625600" y="4659313"/>
              <a:ext cx="5918200" cy="670388"/>
            </p:xfrm>
            <a:graphic>
              <a:graphicData uri="http://schemas.openxmlformats.org/drawingml/2006/table">
                <a:tbl>
                  <a:tblPr/>
                  <a:tblGrid>
                    <a:gridCol w="5918200"/>
                  </a:tblGrid>
                  <a:tr h="3351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Korisnik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A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generira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tajni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(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simetricni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)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kljuc</a:t>
                          </a:r>
                          <a:endParaRPr kumimoji="0" lang="en-GB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677" marB="45677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</a:tr>
                  <a:tr h="335194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T="45677" marB="45677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t="-105455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3990" name="Group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2073529"/>
                  </p:ext>
                </p:extLst>
              </p:nvPr>
            </p:nvGraphicFramePr>
            <p:xfrm>
              <a:off x="1625600" y="5476875"/>
              <a:ext cx="5918200" cy="670388"/>
            </p:xfrm>
            <a:graphic>
              <a:graphicData uri="http://schemas.openxmlformats.org/drawingml/2006/table">
                <a:tbl>
                  <a:tblPr/>
                  <a:tblGrid>
                    <a:gridCol w="591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49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Korisnik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B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generira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tajni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(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simetricni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)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kljuc</a:t>
                          </a:r>
                          <a:endParaRPr kumimoji="0" lang="en-GB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677" marB="45677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49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K</a:t>
                          </a:r>
                          <a:r>
                            <a:rPr kumimoji="0" lang="fr-CH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BA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CH" sz="16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(Y</a:t>
                          </a:r>
                          <a:r>
                            <a:rPr kumimoji="0" lang="fr-CH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</a:t>
                          </a:r>
                          <a:r>
                            <a:rPr kumimoji="0" lang="fr-CH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6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</a:t>
                          </a:r>
                          <a:r>
                            <a:rPr kumimoji="0" lang="fr-CH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mod</a:t>
                          </a:r>
                          <a:r>
                            <a:rPr kumimoji="0" lang="fr-CH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</a:t>
                          </a:r>
                          <a:r>
                            <a:rPr kumimoji="0" lang="hr-H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</a:t>
                          </a:r>
                          <a:endParaRPr kumimoji="0" lang="en-GB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677" marB="45677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3990" name="Group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2073529"/>
                  </p:ext>
                </p:extLst>
              </p:nvPr>
            </p:nvGraphicFramePr>
            <p:xfrm>
              <a:off x="1625600" y="5476875"/>
              <a:ext cx="5918200" cy="670388"/>
            </p:xfrm>
            <a:graphic>
              <a:graphicData uri="http://schemas.openxmlformats.org/drawingml/2006/table">
                <a:tbl>
                  <a:tblPr/>
                  <a:tblGrid>
                    <a:gridCol w="5918200"/>
                  </a:tblGrid>
                  <a:tr h="3351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Korisnik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B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generira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tajni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 (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simetricni</a:t>
                          </a:r>
                          <a:r>
                            <a:rPr kumimoji="0" lang="fr-CH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) </a:t>
                          </a:r>
                          <a:r>
                            <a:rPr kumimoji="0" lang="fr-CH" sz="16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omic Sans MS" pitchFamily="66" charset="0"/>
                            </a:rPr>
                            <a:t>kljuc</a:t>
                          </a:r>
                          <a:endParaRPr kumimoji="0" lang="en-GB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marT="45677" marB="45677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DDDDD"/>
                        </a:solidFill>
                      </a:tcPr>
                    </a:tc>
                  </a:tr>
                  <a:tr h="335194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T="45677" marB="45677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t="-105455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7A8A407C-6E41-49B0-99D5-58F3ED6E45B7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51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Ispravnost </a:t>
            </a:r>
            <a:r>
              <a:rPr lang="fr-CH" altLang="sr-Latn-RS" smtClean="0"/>
              <a:t>Diffie-Hellman algoritm</a:t>
            </a:r>
            <a:r>
              <a:rPr lang="hr-HR" altLang="sr-Latn-RS" smtClean="0"/>
              <a:t>a</a:t>
            </a:r>
            <a:endParaRPr lang="en-GB" altLang="sr-Latn-R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fr-CH" altLang="sr-Latn-RS" sz="2000" dirty="0" err="1" smtClean="0"/>
                  <a:t>Korisnik</a:t>
                </a:r>
                <a:r>
                  <a:rPr lang="fr-CH" altLang="sr-Latn-RS" sz="2000" dirty="0" smtClean="0"/>
                  <a:t> A </a:t>
                </a:r>
                <a:r>
                  <a:rPr lang="fr-CH" altLang="sr-Latn-RS" sz="2000" dirty="0" err="1" smtClean="0"/>
                  <a:t>racuna</a:t>
                </a:r>
                <a:r>
                  <a:rPr lang="fr-CH" altLang="sr-Latn-RS" sz="2000" dirty="0" smtClean="0"/>
                  <a:t>:</a:t>
                </a:r>
              </a:p>
              <a:p>
                <a:pPr eaLnBrk="1" hangingPunct="1"/>
                <a:endParaRPr lang="fr-CH" altLang="sr-Latn-RS" sz="2000" dirty="0" smtClean="0"/>
              </a:p>
              <a:p>
                <a:pPr eaLnBrk="1" hangingPunct="1"/>
                <a:endParaRPr lang="fr-CH" altLang="sr-Latn-RS" sz="2000" dirty="0" smtClean="0"/>
              </a:p>
              <a:p>
                <a:pPr eaLnBrk="1" hangingPunct="1"/>
                <a:endParaRPr lang="fr-CH" altLang="sr-Latn-RS" sz="2000" dirty="0" smtClean="0"/>
              </a:p>
              <a:p>
                <a:pPr eaLnBrk="1" hangingPunct="1"/>
                <a:endParaRPr lang="fr-CH" altLang="sr-Latn-RS" sz="2000" dirty="0" smtClean="0"/>
              </a:p>
              <a:p>
                <a:pPr eaLnBrk="1" hangingPunct="1"/>
                <a:endParaRPr lang="fr-CH" altLang="sr-Latn-RS" sz="2000" dirty="0" smtClean="0"/>
              </a:p>
              <a:p>
                <a:pPr eaLnBrk="1" hangingPunct="1"/>
                <a:r>
                  <a:rPr lang="fr-CH" altLang="sr-Latn-RS" sz="2000" dirty="0" err="1" smtClean="0"/>
                  <a:t>Korisnik</a:t>
                </a:r>
                <a:r>
                  <a:rPr lang="fr-CH" altLang="sr-Latn-RS" sz="2000" dirty="0" smtClean="0"/>
                  <a:t> B </a:t>
                </a:r>
                <a:r>
                  <a:rPr lang="fr-CH" altLang="sr-Latn-RS" sz="2000" dirty="0" err="1" smtClean="0"/>
                  <a:t>racuna</a:t>
                </a:r>
                <a:r>
                  <a:rPr lang="fr-CH" altLang="sr-Latn-RS" sz="2000" dirty="0" smtClean="0"/>
                  <a:t>:</a:t>
                </a:r>
              </a:p>
              <a:p>
                <a:pPr eaLnBrk="1" hangingPunct="1"/>
                <a:endParaRPr lang="fr-CH" altLang="sr-Latn-RS" sz="2000" dirty="0" smtClean="0"/>
              </a:p>
              <a:p>
                <a:pPr eaLnBrk="1" hangingPunct="1"/>
                <a:endParaRPr lang="fr-CH" altLang="sr-Latn-RS" sz="2000" dirty="0" smtClean="0"/>
              </a:p>
              <a:p>
                <a:pPr eaLnBrk="1" hangingPunct="1"/>
                <a:endParaRPr lang="fr-CH" altLang="sr-Latn-RS" sz="2000" dirty="0" smtClean="0"/>
              </a:p>
              <a:p>
                <a:pPr eaLnBrk="1" hangingPunct="1"/>
                <a:endParaRPr lang="fr-CH" altLang="sr-Latn-RS" sz="2000" dirty="0" smtClean="0"/>
              </a:p>
              <a:p>
                <a:pPr eaLnBrk="1" hangingPunct="1"/>
                <a:endParaRPr lang="fr-CH" altLang="sr-Latn-RS" sz="2000" dirty="0" smtClean="0"/>
              </a:p>
              <a:p>
                <a:pPr eaLnBrk="1" hangingPunct="1"/>
                <a:r>
                  <a:rPr lang="en-GB" altLang="sr-Latn-RS" sz="2000" dirty="0" err="1" smtClean="0"/>
                  <a:t>Dakle</a:t>
                </a:r>
                <a:r>
                  <a:rPr lang="en-GB" altLang="sr-Latn-RS" sz="2000" dirty="0" smtClean="0"/>
                  <a:t> A </a:t>
                </a:r>
                <a:r>
                  <a:rPr lang="en-GB" altLang="sr-Latn-RS" sz="2000" dirty="0" err="1" smtClean="0"/>
                  <a:t>i</a:t>
                </a:r>
                <a:r>
                  <a:rPr lang="en-GB" altLang="sr-Latn-RS" sz="2000" dirty="0" smtClean="0"/>
                  <a:t> B se </a:t>
                </a:r>
                <a:r>
                  <a:rPr lang="en-GB" altLang="sr-Latn-RS" sz="2000" dirty="0" err="1" smtClean="0"/>
                  <a:t>dogovore</a:t>
                </a:r>
                <a:r>
                  <a:rPr lang="en-GB" altLang="sr-Latn-RS" sz="2000" dirty="0" smtClean="0"/>
                  <a:t> </a:t>
                </a:r>
                <a:r>
                  <a:rPr lang="en-GB" altLang="sr-Latn-RS" sz="2000" dirty="0" err="1" smtClean="0"/>
                  <a:t>oko</a:t>
                </a:r>
                <a:r>
                  <a:rPr lang="en-GB" altLang="sr-Latn-RS" sz="2000" dirty="0" smtClean="0"/>
                  <a:t> </a:t>
                </a:r>
                <a:r>
                  <a:rPr lang="en-GB" altLang="sr-Latn-RS" sz="2000" dirty="0" err="1" smtClean="0"/>
                  <a:t>zajednickog</a:t>
                </a:r>
                <a:r>
                  <a:rPr lang="en-GB" altLang="sr-Latn-RS" sz="2000" dirty="0" smtClean="0"/>
                  <a:t> </a:t>
                </a:r>
                <a:r>
                  <a:rPr lang="en-GB" altLang="sr-Latn-RS" sz="2000" dirty="0" err="1" smtClean="0"/>
                  <a:t>tajnog</a:t>
                </a:r>
                <a:r>
                  <a:rPr lang="en-GB" altLang="sr-Latn-RS" sz="2000" dirty="0" smtClean="0"/>
                  <a:t> </a:t>
                </a:r>
                <a:r>
                  <a:rPr lang="en-GB" altLang="sr-Latn-RS" sz="2000" dirty="0" err="1" smtClean="0"/>
                  <a:t>kljuca</a:t>
                </a:r>
                <a:r>
                  <a:rPr lang="en-GB" altLang="sr-Latn-RS" sz="2000" dirty="0" smtClean="0"/>
                  <a:t> </a:t>
                </a:r>
                <a:r>
                  <a:rPr lang="hr-HR" altLang="sr-Latn-RS" sz="2000" dirty="0" smtClean="0"/>
                  <a:t/>
                </a:r>
                <a:br>
                  <a:rPr lang="hr-HR" altLang="sr-Latn-RS" sz="2000" dirty="0" smtClean="0"/>
                </a:br>
                <a:endParaRPr lang="en-GB" altLang="sr-Latn-RS" sz="2000" dirty="0" smtClean="0"/>
              </a:p>
              <a:p>
                <a:pPr algn="ctr" eaLnBrk="1" hangingPunct="1">
                  <a:buFontTx/>
                  <a:buNone/>
                </a:pPr>
                <a:r>
                  <a:rPr lang="en-GB" altLang="sr-Latn-RS" sz="2000" dirty="0" smtClean="0">
                    <a:solidFill>
                      <a:srgbClr val="C00000"/>
                    </a:solidFill>
                  </a:rPr>
                  <a:t>K = </a:t>
                </a:r>
                <a:r>
                  <a:rPr lang="fr-CH" altLang="sr-Latn-RS" sz="2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fr-CH" altLang="sr-Latn-RS" sz="2000" baseline="-25000" dirty="0" smtClean="0">
                    <a:solidFill>
                      <a:srgbClr val="C00000"/>
                    </a:solidFill>
                  </a:rPr>
                  <a:t>AB </a:t>
                </a:r>
                <a:r>
                  <a:rPr lang="fr-CH" altLang="sr-Latn-RS" sz="2000" dirty="0" smtClean="0">
                    <a:solidFill>
                      <a:srgbClr val="C00000"/>
                    </a:solidFill>
                  </a:rPr>
                  <a:t>= K</a:t>
                </a:r>
                <a:r>
                  <a:rPr lang="fr-CH" altLang="sr-Latn-RS" sz="2000" baseline="-25000" dirty="0" smtClean="0">
                    <a:solidFill>
                      <a:srgbClr val="C00000"/>
                    </a:solidFill>
                  </a:rPr>
                  <a:t>BA </a:t>
                </a:r>
                <a14:m>
                  <m:oMath xmlns:m="http://schemas.openxmlformats.org/officeDocument/2006/math">
                    <m:r>
                      <a:rPr lang="fr-CH" altLang="sr-Latn-R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fr-CH" altLang="sr-Latn-R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fr-CH" altLang="sr-Latn-RS" sz="1800" dirty="0" smtClean="0">
                    <a:solidFill>
                      <a:srgbClr val="C00000"/>
                    </a:solidFill>
                  </a:rPr>
                  <a:t>g</a:t>
                </a:r>
                <a:r>
                  <a:rPr lang="fr-CH" altLang="sr-Latn-R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fr-CH" altLang="sr-Latn-RS" baseline="30000" dirty="0" smtClean="0">
                    <a:solidFill>
                      <a:srgbClr val="C00000"/>
                    </a:solidFill>
                  </a:rPr>
                  <a:t>X</a:t>
                </a:r>
                <a:r>
                  <a:rPr lang="fr-CH" altLang="sr-Latn-RS" sz="2000" baseline="30000" dirty="0" smtClean="0">
                    <a:solidFill>
                      <a:srgbClr val="C00000"/>
                    </a:solidFill>
                  </a:rPr>
                  <a:t>A</a:t>
                </a:r>
                <a:r>
                  <a:rPr lang="fr-CH" altLang="sr-Latn-RS" baseline="30000" dirty="0" smtClean="0">
                    <a:solidFill>
                      <a:srgbClr val="C00000"/>
                    </a:solidFill>
                  </a:rPr>
                  <a:t>X</a:t>
                </a:r>
                <a:r>
                  <a:rPr lang="fr-CH" altLang="sr-Latn-RS" sz="2000" baseline="30000" dirty="0" smtClean="0">
                    <a:solidFill>
                      <a:srgbClr val="C00000"/>
                    </a:solidFill>
                  </a:rPr>
                  <a:t>B </a:t>
                </a:r>
                <a:r>
                  <a:rPr lang="hr-HR" altLang="sr-Latn-RS" sz="2000" baseline="30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hr-HR" altLang="sr-Latn-RS" sz="2000" dirty="0" smtClean="0">
                    <a:solidFill>
                      <a:srgbClr val="C00000"/>
                    </a:solidFill>
                  </a:rPr>
                  <a:t>(m</a:t>
                </a:r>
                <a:r>
                  <a:rPr lang="fr-CH" altLang="sr-Latn-RS" sz="2000" dirty="0" err="1" smtClean="0">
                    <a:solidFill>
                      <a:srgbClr val="C00000"/>
                    </a:solidFill>
                  </a:rPr>
                  <a:t>od</a:t>
                </a:r>
                <a:r>
                  <a:rPr lang="hr-HR" altLang="sr-Latn-R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fr-CH" altLang="sr-Latn-RS" sz="2000" dirty="0" smtClean="0">
                    <a:solidFill>
                      <a:srgbClr val="C00000"/>
                    </a:solidFill>
                  </a:rPr>
                  <a:t> p</a:t>
                </a:r>
                <a:r>
                  <a:rPr lang="hr-HR" altLang="sr-Latn-RS" sz="2000" dirty="0" smtClean="0">
                    <a:solidFill>
                      <a:srgbClr val="C00000"/>
                    </a:solidFill>
                  </a:rPr>
                  <a:t>)</a:t>
                </a:r>
                <a:endParaRPr lang="en-GB" altLang="sr-Latn-R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8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091" t="-1464" b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5006" name="Group 7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3537080"/>
                  </p:ext>
                </p:extLst>
              </p:nvPr>
            </p:nvGraphicFramePr>
            <p:xfrm>
              <a:off x="3073400" y="914400"/>
              <a:ext cx="3860799" cy="1828800"/>
            </p:xfrm>
            <a:graphic>
              <a:graphicData uri="http://schemas.openxmlformats.org/drawingml/2006/table">
                <a:tbl>
                  <a:tblPr/>
                  <a:tblGrid>
                    <a:gridCol w="648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27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8992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81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K</a:t>
                          </a:r>
                          <a:r>
                            <a:rPr kumimoji="0" lang="fr-CH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AB</a:t>
                          </a:r>
                          <a:endParaRPr kumimoji="0" lang="en-GB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CH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(Y</a:t>
                          </a:r>
                          <a:r>
                            <a:rPr kumimoji="0" lang="fr-CH" sz="20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81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CH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(g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mod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p)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81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CH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(g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81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CH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g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 </a:t>
                          </a:r>
                          <a:r>
                            <a:rPr kumimoji="0" lang="hr-H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(m</a:t>
                          </a:r>
                          <a:r>
                            <a:rPr kumimoji="0" lang="fr-CH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od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</a:t>
                          </a:r>
                          <a:r>
                            <a:rPr kumimoji="0" lang="hr-H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5006" name="Group 7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3537080"/>
                  </p:ext>
                </p:extLst>
              </p:nvPr>
            </p:nvGraphicFramePr>
            <p:xfrm>
              <a:off x="3073400" y="914400"/>
              <a:ext cx="3860799" cy="1828800"/>
            </p:xfrm>
            <a:graphic>
              <a:graphicData uri="http://schemas.openxmlformats.org/drawingml/2006/table">
                <a:tbl>
                  <a:tblPr/>
                  <a:tblGrid>
                    <a:gridCol w="648163"/>
                    <a:gridCol w="422715"/>
                    <a:gridCol w="2789921"/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K</a:t>
                          </a:r>
                          <a:r>
                            <a:rPr kumimoji="0" lang="fr-CH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AB</a:t>
                          </a:r>
                          <a:endParaRPr kumimoji="0" lang="en-GB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54286" t="-17333" r="-654286" b="-3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(Y</a:t>
                          </a:r>
                          <a:r>
                            <a:rPr kumimoji="0" lang="fr-CH" sz="20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54286" t="-117333" r="-654286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(g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mod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p)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54286" t="-217333" r="-654286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(g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54286" t="-317333" r="-654286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g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 </a:t>
                          </a:r>
                          <a:r>
                            <a:rPr kumimoji="0" lang="hr-H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(m</a:t>
                          </a:r>
                          <a:r>
                            <a:rPr kumimoji="0" lang="fr-CH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od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</a:t>
                          </a:r>
                          <a:r>
                            <a:rPr kumimoji="0" lang="hr-H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5039" name="Group 1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072648"/>
                  </p:ext>
                </p:extLst>
              </p:nvPr>
            </p:nvGraphicFramePr>
            <p:xfrm>
              <a:off x="3073399" y="3098800"/>
              <a:ext cx="3860799" cy="1828800"/>
            </p:xfrm>
            <a:graphic>
              <a:graphicData uri="http://schemas.openxmlformats.org/drawingml/2006/table">
                <a:tbl>
                  <a:tblPr/>
                  <a:tblGrid>
                    <a:gridCol w="648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27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8992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81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K</a:t>
                          </a:r>
                          <a:r>
                            <a:rPr kumimoji="0" lang="fr-CH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BA</a:t>
                          </a:r>
                          <a:endParaRPr kumimoji="0" lang="en-GB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CH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(Y</a:t>
                          </a:r>
                          <a:r>
                            <a:rPr kumimoji="0" lang="fr-CH" sz="20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81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CH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(g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mod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p)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81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CH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(g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81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CH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g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 </a:t>
                          </a:r>
                          <a:r>
                            <a:rPr kumimoji="0" lang="hr-H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</a:t>
                          </a:r>
                          <a:r>
                            <a:rPr kumimoji="0" lang="fr-CH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mod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</a:t>
                          </a:r>
                          <a:r>
                            <a:rPr kumimoji="0" lang="hr-H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5039" name="Group 1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072648"/>
                  </p:ext>
                </p:extLst>
              </p:nvPr>
            </p:nvGraphicFramePr>
            <p:xfrm>
              <a:off x="3073399" y="3098800"/>
              <a:ext cx="3860799" cy="1828800"/>
            </p:xfrm>
            <a:graphic>
              <a:graphicData uri="http://schemas.openxmlformats.org/drawingml/2006/table">
                <a:tbl>
                  <a:tblPr/>
                  <a:tblGrid>
                    <a:gridCol w="648163"/>
                    <a:gridCol w="422715"/>
                    <a:gridCol w="2789921"/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K</a:t>
                          </a:r>
                          <a:r>
                            <a:rPr kumimoji="0" lang="fr-CH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BA</a:t>
                          </a:r>
                          <a:endParaRPr kumimoji="0" lang="en-GB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54286" t="-17333" r="-654286" b="-3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(Y</a:t>
                          </a:r>
                          <a:r>
                            <a:rPr kumimoji="0" lang="fr-CH" sz="20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54286" t="-115789" r="-654286" b="-1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(g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</a:t>
                          </a:r>
                          <a:r>
                            <a:rPr kumimoji="0" lang="fr-CH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mod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p)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54286" t="-218667" r="-654286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(g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54286" t="-318667" r="-654286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g 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A</a:t>
                          </a:r>
                          <a:r>
                            <a:rPr kumimoji="0" lang="fr-CH" sz="24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X</a:t>
                          </a:r>
                          <a:r>
                            <a:rPr kumimoji="0" lang="fr-CH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B </a:t>
                          </a:r>
                          <a:r>
                            <a:rPr kumimoji="0" lang="hr-H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(</a:t>
                          </a:r>
                          <a:r>
                            <a:rPr kumimoji="0" lang="fr-CH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mod</a:t>
                          </a:r>
                          <a:r>
                            <a:rPr kumimoji="0" lang="fr-CH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 p</a:t>
                          </a:r>
                          <a:r>
                            <a:rPr kumimoji="0" lang="hr-H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mic Sans MS" pitchFamily="66" charset="0"/>
                            </a:rPr>
                            <a:t>)</a:t>
                          </a:r>
                          <a:endParaRPr kumimoji="0" lang="en-GB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12483332-0FBA-4031-AEFF-3F9BB17EE031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52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smtClean="0"/>
              <a:t>Diffie-Hellman: Toy Example</a:t>
            </a:r>
            <a:endParaRPr lang="en-GB" altLang="sr-Latn-R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4864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buFontTx/>
              <a:buAutoNum type="arabicPeriod"/>
            </a:pPr>
            <a:r>
              <a:rPr lang="fr-CH" altLang="sr-Latn-RS" sz="1800" dirty="0" smtClean="0"/>
              <a:t>p = 353, g = 3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Tx/>
              <a:buAutoNum type="arabicPeriod"/>
            </a:pPr>
            <a:r>
              <a:rPr lang="fr-CH" altLang="sr-Latn-RS" sz="1800" dirty="0" smtClean="0"/>
              <a:t>A </a:t>
            </a:r>
            <a:r>
              <a:rPr lang="fr-CH" altLang="sr-Latn-RS" sz="1800" dirty="0" err="1" smtClean="0"/>
              <a:t>izabere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privatan</a:t>
            </a:r>
            <a:r>
              <a:rPr lang="fr-CH" altLang="sr-Latn-RS" sz="1800" dirty="0" smtClean="0"/>
              <a:t> (</a:t>
            </a:r>
            <a:r>
              <a:rPr lang="fr-CH" altLang="sr-Latn-RS" sz="1800" dirty="0" err="1" smtClean="0"/>
              <a:t>tajan</a:t>
            </a:r>
            <a:r>
              <a:rPr lang="fr-CH" altLang="sr-Latn-RS" sz="1800" dirty="0" smtClean="0"/>
              <a:t>) </a:t>
            </a:r>
            <a:r>
              <a:rPr lang="fr-CH" altLang="sr-Latn-RS" sz="1800" dirty="0" err="1" smtClean="0"/>
              <a:t>kljuc</a:t>
            </a:r>
            <a:r>
              <a:rPr lang="fr-CH" altLang="sr-Latn-RS" sz="1800" dirty="0" smtClean="0"/>
              <a:t> X</a:t>
            </a:r>
            <a:r>
              <a:rPr lang="fr-CH" altLang="sr-Latn-RS" sz="2000" baseline="-25000" dirty="0" smtClean="0"/>
              <a:t>A </a:t>
            </a:r>
            <a:r>
              <a:rPr lang="fr-CH" altLang="sr-Latn-RS" sz="1800" dirty="0" smtClean="0"/>
              <a:t>= 97</a:t>
            </a:r>
            <a:endParaRPr lang="fr-CH" altLang="sr-Latn-RS" sz="2000" baseline="-25000" dirty="0" smtClean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Tx/>
              <a:buAutoNum type="arabicPeriod"/>
            </a:pPr>
            <a:r>
              <a:rPr lang="fr-CH" altLang="sr-Latn-RS" sz="1800" dirty="0" smtClean="0"/>
              <a:t>B </a:t>
            </a:r>
            <a:r>
              <a:rPr lang="fr-CH" altLang="sr-Latn-RS" sz="1800" dirty="0" err="1" smtClean="0"/>
              <a:t>izabere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privatan</a:t>
            </a:r>
            <a:r>
              <a:rPr lang="fr-CH" altLang="sr-Latn-RS" sz="1800" dirty="0" smtClean="0"/>
              <a:t> (</a:t>
            </a:r>
            <a:r>
              <a:rPr lang="fr-CH" altLang="sr-Latn-RS" sz="1800" dirty="0" err="1" smtClean="0"/>
              <a:t>tajan</a:t>
            </a:r>
            <a:r>
              <a:rPr lang="fr-CH" altLang="sr-Latn-RS" sz="1800" dirty="0" smtClean="0"/>
              <a:t>) </a:t>
            </a:r>
            <a:r>
              <a:rPr lang="fr-CH" altLang="sr-Latn-RS" sz="1800" dirty="0" err="1" smtClean="0"/>
              <a:t>kljuc</a:t>
            </a:r>
            <a:r>
              <a:rPr lang="fr-CH" altLang="sr-Latn-RS" sz="1800" dirty="0" smtClean="0"/>
              <a:t> X</a:t>
            </a:r>
            <a:r>
              <a:rPr lang="fr-CH" altLang="sr-Latn-RS" sz="2000" baseline="-25000" dirty="0" smtClean="0"/>
              <a:t>B </a:t>
            </a:r>
            <a:r>
              <a:rPr lang="fr-CH" altLang="sr-Latn-RS" sz="1800" dirty="0" smtClean="0"/>
              <a:t>= 233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Tx/>
              <a:buAutoNum type="arabicPeriod"/>
            </a:pPr>
            <a:r>
              <a:rPr lang="fr-CH" altLang="sr-Latn-RS" sz="1800" dirty="0" smtClean="0"/>
              <a:t>A </a:t>
            </a:r>
            <a:r>
              <a:rPr lang="fr-CH" altLang="sr-Latn-RS" sz="1800" dirty="0" err="1" smtClean="0"/>
              <a:t>racuna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javan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kljuc</a:t>
            </a:r>
            <a:r>
              <a:rPr lang="fr-CH" altLang="sr-Latn-RS" sz="1800" dirty="0" smtClean="0"/>
              <a:t> Y</a:t>
            </a:r>
            <a:r>
              <a:rPr lang="fr-CH" altLang="sr-Latn-RS" sz="2000" baseline="-25000" dirty="0" smtClean="0"/>
              <a:t>A</a:t>
            </a:r>
            <a:r>
              <a:rPr lang="fr-CH" altLang="sr-Latn-RS" sz="1800" dirty="0" smtClean="0"/>
              <a:t> = 3</a:t>
            </a:r>
            <a:r>
              <a:rPr lang="fr-CH" altLang="sr-Latn-RS" sz="2000" baseline="30000" dirty="0" smtClean="0"/>
              <a:t>97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mod</a:t>
            </a:r>
            <a:r>
              <a:rPr lang="fr-CH" altLang="sr-Latn-RS" sz="1800" dirty="0" smtClean="0"/>
              <a:t> 353 = 40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Tx/>
              <a:buAutoNum type="arabicPeriod"/>
            </a:pPr>
            <a:r>
              <a:rPr lang="fr-CH" altLang="sr-Latn-RS" sz="1800" dirty="0" smtClean="0"/>
              <a:t>B </a:t>
            </a:r>
            <a:r>
              <a:rPr lang="fr-CH" altLang="sr-Latn-RS" sz="1800" dirty="0" err="1" smtClean="0"/>
              <a:t>racuna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javan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kljuc</a:t>
            </a:r>
            <a:r>
              <a:rPr lang="fr-CH" altLang="sr-Latn-RS" sz="1800" dirty="0" smtClean="0"/>
              <a:t> Y</a:t>
            </a:r>
            <a:r>
              <a:rPr lang="fr-CH" altLang="sr-Latn-RS" sz="2000" baseline="-25000" dirty="0" smtClean="0"/>
              <a:t>B </a:t>
            </a:r>
            <a:r>
              <a:rPr lang="fr-CH" altLang="sr-Latn-RS" sz="1800" dirty="0" smtClean="0"/>
              <a:t>= 3</a:t>
            </a:r>
            <a:r>
              <a:rPr lang="fr-CH" altLang="sr-Latn-RS" sz="2000" baseline="30000" dirty="0" smtClean="0"/>
              <a:t>233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mod</a:t>
            </a:r>
            <a:r>
              <a:rPr lang="fr-CH" altLang="sr-Latn-RS" sz="1800" dirty="0" smtClean="0"/>
              <a:t> 353 = 248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Tx/>
              <a:buAutoNum type="arabicPeriod"/>
            </a:pPr>
            <a:r>
              <a:rPr lang="fr-CH" altLang="sr-Latn-RS" sz="1800" dirty="0" smtClean="0"/>
              <a:t>A </a:t>
            </a:r>
            <a:r>
              <a:rPr lang="fr-CH" altLang="sr-Latn-RS" sz="1800" dirty="0" err="1" smtClean="0"/>
              <a:t>racuna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zajednicki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tajni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kljuc</a:t>
            </a:r>
            <a:r>
              <a:rPr lang="fr-CH" altLang="sr-Latn-RS" sz="1800" dirty="0" smtClean="0"/>
              <a:t> K</a:t>
            </a:r>
            <a:r>
              <a:rPr lang="hr-HR" altLang="sr-Latn-RS" sz="1800" dirty="0" smtClean="0"/>
              <a:t> </a:t>
            </a:r>
            <a:r>
              <a:rPr lang="fr-CH" altLang="sr-Latn-RS" sz="1800" dirty="0" smtClean="0"/>
              <a:t>= 248</a:t>
            </a:r>
            <a:r>
              <a:rPr lang="fr-CH" altLang="sr-Latn-RS" sz="2000" baseline="30000" dirty="0" smtClean="0"/>
              <a:t>97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mod</a:t>
            </a:r>
            <a:r>
              <a:rPr lang="fr-CH" altLang="sr-Latn-RS" sz="1800" dirty="0" smtClean="0"/>
              <a:t> 353 = 160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Tx/>
              <a:buAutoNum type="arabicPeriod"/>
            </a:pPr>
            <a:r>
              <a:rPr lang="fr-CH" altLang="sr-Latn-RS" sz="1800" dirty="0" smtClean="0"/>
              <a:t>B </a:t>
            </a:r>
            <a:r>
              <a:rPr lang="fr-CH" altLang="sr-Latn-RS" sz="1800" dirty="0" err="1" smtClean="0"/>
              <a:t>racuna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zajednicki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tajni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kljuc</a:t>
            </a:r>
            <a:r>
              <a:rPr lang="fr-CH" altLang="sr-Latn-RS" sz="1800" dirty="0" smtClean="0"/>
              <a:t> K</a:t>
            </a:r>
            <a:r>
              <a:rPr lang="hr-HR" altLang="sr-Latn-RS" sz="1800" dirty="0" smtClean="0"/>
              <a:t> </a:t>
            </a:r>
            <a:r>
              <a:rPr lang="fr-CH" altLang="sr-Latn-RS" sz="1800" dirty="0" smtClean="0"/>
              <a:t>= 40</a:t>
            </a:r>
            <a:r>
              <a:rPr lang="fr-CH" altLang="sr-Latn-RS" sz="2000" baseline="30000" dirty="0" smtClean="0"/>
              <a:t>233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mod</a:t>
            </a:r>
            <a:r>
              <a:rPr lang="fr-CH" altLang="sr-Latn-RS" sz="1800" dirty="0" smtClean="0"/>
              <a:t> 353 = 160</a:t>
            </a:r>
          </a:p>
          <a:p>
            <a:pPr eaLnBrk="1" hangingPunct="1">
              <a:buFontTx/>
              <a:buAutoNum type="arabicPeriod"/>
            </a:pPr>
            <a:endParaRPr lang="fr-CH" altLang="sr-Latn-RS" sz="2000" baseline="-25000" dirty="0" smtClean="0"/>
          </a:p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fr-CH" altLang="sr-Latn-RS" sz="2000" i="1" dirty="0" err="1" smtClean="0">
                <a:solidFill>
                  <a:srgbClr val="C00000"/>
                </a:solidFill>
              </a:rPr>
              <a:t>Sigurnosni</a:t>
            </a:r>
            <a:r>
              <a:rPr lang="fr-CH" altLang="sr-Latn-RS" sz="2000" i="1" dirty="0" smtClean="0">
                <a:solidFill>
                  <a:srgbClr val="C00000"/>
                </a:solidFill>
              </a:rPr>
              <a:t> </a:t>
            </a:r>
            <a:r>
              <a:rPr lang="fr-CH" altLang="sr-Latn-RS" sz="2000" i="1" dirty="0" err="1" smtClean="0">
                <a:solidFill>
                  <a:srgbClr val="C00000"/>
                </a:solidFill>
              </a:rPr>
              <a:t>aspekti</a:t>
            </a:r>
            <a:r>
              <a:rPr lang="fr-CH" altLang="sr-Latn-RS" sz="2000" i="1" dirty="0" smtClean="0">
                <a:solidFill>
                  <a:srgbClr val="C00000"/>
                </a:solidFill>
              </a:rPr>
              <a:t>: </a:t>
            </a:r>
            <a:endParaRPr lang="hr-HR" altLang="sr-Latn-RS" sz="2000" i="1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fr-CH" altLang="sr-Latn-RS" sz="1800" dirty="0" err="1" smtClean="0"/>
              <a:t>Potencijalan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napadac</a:t>
            </a:r>
            <a:r>
              <a:rPr lang="fr-CH" altLang="sr-Latn-RS" sz="1800" dirty="0" smtClean="0"/>
              <a:t> </a:t>
            </a:r>
            <a:r>
              <a:rPr lang="hr-HR" altLang="sr-Latn-RS" sz="1800" dirty="0" smtClean="0"/>
              <a:t>poznaje </a:t>
            </a:r>
            <a:r>
              <a:rPr lang="fr-CH" altLang="sr-Latn-RS" sz="1800" dirty="0" smtClean="0"/>
              <a:t>p = 353, g = 3, Y</a:t>
            </a:r>
            <a:r>
              <a:rPr lang="fr-CH" altLang="sr-Latn-RS" sz="2400" baseline="-25000" dirty="0" smtClean="0"/>
              <a:t>A</a:t>
            </a:r>
            <a:r>
              <a:rPr lang="fr-CH" altLang="sr-Latn-RS" sz="1800" dirty="0" smtClean="0"/>
              <a:t> = 40, te Y</a:t>
            </a:r>
            <a:r>
              <a:rPr lang="fr-CH" altLang="sr-Latn-RS" sz="2400" baseline="-25000" dirty="0" smtClean="0"/>
              <a:t>B</a:t>
            </a:r>
            <a:r>
              <a:rPr lang="fr-CH" altLang="sr-Latn-RS" sz="1800" dirty="0" smtClean="0"/>
              <a:t> = 248</a:t>
            </a:r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hr-HR" altLang="sr-Latn-RS" sz="1800" dirty="0" smtClean="0"/>
              <a:t>Traži npr. </a:t>
            </a:r>
            <a:r>
              <a:rPr lang="fr-CH" altLang="sr-Latn-RS" sz="1800" dirty="0" err="1" smtClean="0"/>
              <a:t>rjesenje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jednadzb</a:t>
            </a:r>
            <a:r>
              <a:rPr lang="hr-HR" altLang="sr-Latn-RS" sz="1800" dirty="0"/>
              <a:t>e</a:t>
            </a:r>
            <a:r>
              <a:rPr lang="fr-CH" altLang="sr-Latn-RS" sz="1800" dirty="0" smtClean="0"/>
              <a:t> 3</a:t>
            </a:r>
            <a:r>
              <a:rPr lang="fr-CH" altLang="sr-Latn-RS" baseline="30000" dirty="0" smtClean="0"/>
              <a:t>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mod</a:t>
            </a:r>
            <a:r>
              <a:rPr lang="fr-CH" altLang="sr-Latn-RS" sz="1800" dirty="0" smtClean="0"/>
              <a:t> 353 = 40</a:t>
            </a:r>
            <a:endParaRPr lang="hr-HR" altLang="sr-Latn-RS" sz="1800" dirty="0"/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hr-HR" altLang="sr-Latn-RS" sz="1800" dirty="0" smtClean="0"/>
              <a:t>P</a:t>
            </a:r>
            <a:r>
              <a:rPr lang="fr-CH" altLang="sr-Latn-RS" sz="1800" dirty="0" err="1" smtClean="0"/>
              <a:t>rovjerava</a:t>
            </a:r>
            <a:r>
              <a:rPr lang="hr-HR" altLang="sr-Latn-RS" sz="1800" dirty="0"/>
              <a:t> </a:t>
            </a:r>
            <a:r>
              <a:rPr lang="hr-HR" altLang="sr-Latn-RS" sz="1800" dirty="0" smtClean="0"/>
              <a:t>vrijedi li</a:t>
            </a:r>
            <a:r>
              <a:rPr lang="fr-CH" altLang="sr-Latn-RS" sz="1800" dirty="0" smtClean="0"/>
              <a:t> 3</a:t>
            </a:r>
            <a:r>
              <a:rPr lang="fr-CH" altLang="sr-Latn-RS" baseline="30000" dirty="0" smtClean="0"/>
              <a:t>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mod</a:t>
            </a:r>
            <a:r>
              <a:rPr lang="fr-CH" altLang="sr-Latn-RS" sz="1800" dirty="0" smtClean="0"/>
              <a:t> 353 = 40</a:t>
            </a:r>
            <a:r>
              <a:rPr lang="hr-HR" altLang="sr-Latn-RS" sz="1800" dirty="0"/>
              <a:t> za </a:t>
            </a:r>
            <a:r>
              <a:rPr lang="fr-CH" altLang="sr-Latn-RS" sz="1800" dirty="0"/>
              <a:t>a</a:t>
            </a:r>
            <a:r>
              <a:rPr lang="hr-HR" altLang="sr-Latn-RS" sz="1800" dirty="0"/>
              <a:t> </a:t>
            </a:r>
            <a:r>
              <a:rPr lang="fr-CH" altLang="sr-Latn-RS" sz="1800" dirty="0"/>
              <a:t>=</a:t>
            </a:r>
            <a:r>
              <a:rPr lang="hr-HR" altLang="sr-Latn-RS" sz="1800" dirty="0"/>
              <a:t> </a:t>
            </a:r>
            <a:r>
              <a:rPr lang="fr-CH" altLang="sr-Latn-RS" sz="1800" dirty="0"/>
              <a:t>1,2</a:t>
            </a:r>
            <a:r>
              <a:rPr lang="fr-CH" altLang="sr-Latn-RS" sz="1800" dirty="0" smtClean="0"/>
              <a:t>,...</a:t>
            </a:r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hr-HR" altLang="sr-Latn-RS" sz="1800" dirty="0" smtClean="0"/>
              <a:t>Za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velik</a:t>
            </a:r>
            <a:r>
              <a:rPr lang="hr-HR" altLang="sr-Latn-RS" sz="1800" dirty="0" smtClean="0"/>
              <a:t>e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brojev</a:t>
            </a:r>
            <a:r>
              <a:rPr lang="hr-HR" altLang="sr-Latn-RS" sz="1800" dirty="0" smtClean="0"/>
              <a:t>e</a:t>
            </a:r>
            <a:r>
              <a:rPr lang="fr-CH" altLang="sr-Latn-RS" sz="1800" dirty="0" smtClean="0"/>
              <a:t> X</a:t>
            </a:r>
            <a:r>
              <a:rPr lang="fr-CH" altLang="sr-Latn-RS" baseline="-25000" dirty="0" smtClean="0"/>
              <a:t>A</a:t>
            </a:r>
            <a:r>
              <a:rPr lang="fr-CH" altLang="sr-Latn-RS" sz="1800" dirty="0" smtClean="0"/>
              <a:t>,</a:t>
            </a:r>
            <a:r>
              <a:rPr lang="hr-HR" altLang="sr-Latn-RS" sz="1800" dirty="0" smtClean="0"/>
              <a:t> </a:t>
            </a:r>
            <a:r>
              <a:rPr lang="fr-CH" altLang="sr-Latn-RS" sz="1800" dirty="0" smtClean="0"/>
              <a:t>X</a:t>
            </a:r>
            <a:r>
              <a:rPr lang="fr-CH" altLang="sr-Latn-RS" baseline="-25000" dirty="0" smtClean="0"/>
              <a:t>B </a:t>
            </a:r>
            <a:r>
              <a:rPr lang="fr-CH" altLang="sr-Latn-RS" sz="1800" dirty="0" smtClean="0"/>
              <a:t>i p</a:t>
            </a:r>
            <a:r>
              <a:rPr lang="hr-HR" altLang="sr-Latn-RS" sz="1800" dirty="0" smtClean="0"/>
              <a:t> (npr., 2048-bitni)</a:t>
            </a:r>
            <a:r>
              <a:rPr lang="fr-CH" altLang="sr-Latn-RS" sz="1800" dirty="0" smtClean="0"/>
              <a:t>, </a:t>
            </a:r>
            <a:r>
              <a:rPr lang="fr-CH" altLang="sr-Latn-RS" sz="1800" dirty="0" err="1" smtClean="0"/>
              <a:t>napad</a:t>
            </a:r>
            <a:r>
              <a:rPr lang="fr-CH" altLang="sr-Latn-RS" sz="1800" dirty="0" smtClean="0"/>
              <a:t> je </a:t>
            </a:r>
            <a:r>
              <a:rPr lang="fr-CH" altLang="sr-Latn-RS" sz="1800" dirty="0" err="1" smtClean="0"/>
              <a:t>neprakti</a:t>
            </a:r>
            <a:r>
              <a:rPr lang="hr-HR" altLang="sr-Latn-RS" sz="1800" dirty="0" smtClean="0"/>
              <a:t>č</a:t>
            </a:r>
            <a:r>
              <a:rPr lang="fr-CH" altLang="sr-Latn-RS" sz="1800" dirty="0" smtClean="0"/>
              <a:t>an</a:t>
            </a:r>
          </a:p>
          <a:p>
            <a:pPr eaLnBrk="1" hangingPunct="1"/>
            <a:endParaRPr lang="en-GB" altLang="sr-Latn-R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12483332-0FBA-4031-AEFF-3F9BB17EE031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53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smtClean="0"/>
              <a:t>D</a:t>
            </a:r>
            <a:r>
              <a:rPr lang="hr-HR" altLang="sr-Latn-RS" dirty="0" smtClean="0"/>
              <a:t>H</a:t>
            </a:r>
            <a:r>
              <a:rPr lang="fr-CH" altLang="sr-Latn-RS" dirty="0" smtClean="0"/>
              <a:t>: </a:t>
            </a:r>
            <a:r>
              <a:rPr lang="hr-HR" altLang="sr-Latn-RS" dirty="0" smtClean="0"/>
              <a:t>Some practical pointers</a:t>
            </a:r>
            <a:endParaRPr lang="en-GB" altLang="sr-Latn-R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7150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sr-Latn-RS" sz="2000" dirty="0">
                <a:solidFill>
                  <a:schemeClr val="bg1">
                    <a:lumMod val="65000"/>
                  </a:schemeClr>
                </a:solidFill>
              </a:rPr>
              <a:t>A prime p is </a:t>
            </a:r>
            <a:r>
              <a:rPr lang="en-US" altLang="sr-Latn-RS" sz="2000" i="1" dirty="0">
                <a:solidFill>
                  <a:schemeClr val="bg1">
                    <a:lumMod val="65000"/>
                  </a:schemeClr>
                </a:solidFill>
              </a:rPr>
              <a:t>safe</a:t>
            </a:r>
            <a:r>
              <a:rPr lang="en-US" altLang="sr-Latn-RS" sz="2000" dirty="0">
                <a:solidFill>
                  <a:schemeClr val="bg1">
                    <a:lumMod val="65000"/>
                  </a:schemeClr>
                </a:solidFill>
              </a:rPr>
              <a:t> if p = 2q + 1 and q </a:t>
            </a:r>
            <a:r>
              <a:rPr lang="en-US" altLang="sr-Latn-RS" sz="2000" dirty="0" smtClean="0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hr-HR" altLang="sr-Latn-RS" sz="2000" dirty="0" smtClean="0">
                <a:solidFill>
                  <a:schemeClr val="bg1">
                    <a:lumMod val="65000"/>
                  </a:schemeClr>
                </a:solidFill>
              </a:rPr>
              <a:t> prime</a:t>
            </a:r>
          </a:p>
          <a:p>
            <a:pPr lvl="1" ea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600" dirty="0" smtClean="0">
                <a:solidFill>
                  <a:schemeClr val="bg1">
                    <a:lumMod val="65000"/>
                  </a:schemeClr>
                </a:solidFill>
              </a:rPr>
              <a:t>In other words, both p and (p-1)/2 must be primes</a:t>
            </a:r>
          </a:p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hr-HR" altLang="sr-Latn-RS" sz="2000" dirty="0" smtClean="0"/>
              <a:t>RFC 3526: </a:t>
            </a:r>
            <a:r>
              <a:rPr lang="en-US" altLang="sr-Latn-RS" sz="2000" i="1" dirty="0"/>
              <a:t>More Modular Exponential (MODP) </a:t>
            </a:r>
            <a:r>
              <a:rPr lang="en-US" altLang="sr-Latn-RS" sz="2000" i="1" dirty="0" err="1"/>
              <a:t>Diffie</a:t>
            </a:r>
            <a:r>
              <a:rPr lang="en-US" altLang="sr-Latn-RS" sz="2000" i="1" dirty="0"/>
              <a:t>-Hellman </a:t>
            </a:r>
            <a:r>
              <a:rPr lang="en-US" altLang="sr-Latn-RS" sz="2000" i="1" dirty="0" smtClean="0"/>
              <a:t>groups</a:t>
            </a:r>
            <a:r>
              <a:rPr lang="hr-HR" altLang="sr-Latn-RS" sz="2000" i="1" dirty="0" smtClean="0"/>
              <a:t> </a:t>
            </a:r>
            <a:r>
              <a:rPr lang="en-US" altLang="sr-Latn-RS" sz="2000" i="1" dirty="0" smtClean="0"/>
              <a:t>for </a:t>
            </a:r>
            <a:r>
              <a:rPr lang="en-US" altLang="sr-Latn-RS" sz="2000" i="1" dirty="0"/>
              <a:t>Internet Key </a:t>
            </a:r>
            <a:r>
              <a:rPr lang="en-US" altLang="sr-Latn-RS" sz="2000" i="1" dirty="0" smtClean="0"/>
              <a:t>(IKE)</a:t>
            </a:r>
            <a:endParaRPr lang="hr-HR" altLang="sr-Latn-RS" sz="1600" i="1" dirty="0" smtClean="0"/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hr-HR" altLang="sr-Latn-RS" sz="1600" dirty="0" smtClean="0"/>
              <a:t>Eg., 3072-bit MODP Group</a:t>
            </a:r>
          </a:p>
          <a:p>
            <a:pPr marL="876300" lvl="2" indent="0" eaLnBrk="1" hangingPunct="1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hr-HR" altLang="sr-Latn-RS" sz="1600" dirty="0" smtClean="0"/>
              <a:t>Prime: p = 2^3072 </a:t>
            </a:r>
            <a:r>
              <a:rPr lang="hr-HR" altLang="sr-Latn-RS" sz="1600" dirty="0"/>
              <a:t>- 2^3008 - 1 + 2^64 * { [2^2942 pi] + 1690314 </a:t>
            </a:r>
            <a:r>
              <a:rPr lang="hr-HR" altLang="sr-Latn-RS" sz="1600" dirty="0" smtClean="0"/>
              <a:t>}</a:t>
            </a:r>
          </a:p>
          <a:p>
            <a:pPr marL="876300" lvl="2" indent="0" eaLnBrk="1" hangingPunct="1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hr-HR" altLang="sr-Latn-RS" sz="1600" dirty="0" smtClean="0"/>
              <a:t>(</a:t>
            </a:r>
            <a:r>
              <a:rPr lang="hr-HR" altLang="sr-Latn-RS" sz="1600" dirty="0" smtClean="0">
                <a:solidFill>
                  <a:schemeClr val="bg1">
                    <a:lumMod val="65000"/>
                  </a:schemeClr>
                </a:solidFill>
              </a:rPr>
              <a:t>FFFFFFFF </a:t>
            </a:r>
            <a:r>
              <a:rPr lang="hr-HR" altLang="sr-Latn-RS" sz="1600" dirty="0">
                <a:solidFill>
                  <a:schemeClr val="bg1">
                    <a:lumMod val="65000"/>
                  </a:schemeClr>
                </a:solidFill>
              </a:rPr>
              <a:t>FFFFFFFF C90FDAA2 2168C234 C4C6628B 80DC1CD1</a:t>
            </a:r>
          </a:p>
          <a:p>
            <a:pPr marL="876300" lvl="2" indent="0" eaLnBrk="1" hangingPunct="1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hr-HR" altLang="sr-Latn-RS" sz="1600" dirty="0" smtClean="0">
                <a:solidFill>
                  <a:schemeClr val="bg1">
                    <a:lumMod val="65000"/>
                  </a:schemeClr>
                </a:solidFill>
              </a:rPr>
              <a:t>... B5BFC E0FD108E 4B82D120 A93AD2CA FFFFFFFF FFFFFFFF</a:t>
            </a:r>
            <a:r>
              <a:rPr lang="hr-HR" altLang="sr-Latn-RS" sz="1600" dirty="0" smtClean="0"/>
              <a:t>)</a:t>
            </a:r>
          </a:p>
          <a:p>
            <a:pPr marL="876300" lvl="2" indent="0" eaLnBrk="1" hangingPunct="1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hr-HR" altLang="sr-Latn-RS" sz="1600" dirty="0" smtClean="0"/>
              <a:t>Group generator: g = 2</a:t>
            </a:r>
            <a:endParaRPr lang="hr-HR" altLang="sr-Latn-RS" sz="1200" dirty="0" smtClean="0"/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hr-HR" altLang="sr-Latn-RS" sz="2000" dirty="0">
                <a:solidFill>
                  <a:schemeClr val="bg1">
                    <a:lumMod val="65000"/>
                  </a:schemeClr>
                </a:solidFill>
              </a:rPr>
              <a:t>RFC </a:t>
            </a:r>
            <a:r>
              <a:rPr lang="hr-HR" altLang="sr-Latn-RS" sz="2000" dirty="0" smtClean="0">
                <a:solidFill>
                  <a:schemeClr val="bg1">
                    <a:lumMod val="65000"/>
                  </a:schemeClr>
                </a:solidFill>
              </a:rPr>
              <a:t>3526 groups supported by Node.js crypto module</a:t>
            </a:r>
          </a:p>
          <a:p>
            <a:pPr lvl="1" eaLnBrk="1" hangingPunct="1">
              <a:lnSpc>
                <a:spcPts val="2400"/>
              </a:lnSpc>
              <a:spcBef>
                <a:spcPts val="300"/>
              </a:spcBef>
              <a:spcAft>
                <a:spcPts val="0"/>
              </a:spcAft>
            </a:pPr>
            <a:r>
              <a:rPr lang="hr-HR" altLang="sr-Latn-RS" sz="18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crypto.getDiffieHellman</a:t>
            </a:r>
            <a:r>
              <a:rPr lang="hr-HR" altLang="sr-Latn-RS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('modp15</a:t>
            </a:r>
            <a:r>
              <a:rPr lang="hr-HR" altLang="sr-Latn-RS" sz="18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') </a:t>
            </a:r>
            <a:r>
              <a:rPr lang="hr-HR" altLang="sr-Latn-RS" sz="18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hr-HR" altLang="sr-Latn-RS" sz="1600" dirty="0">
                <a:solidFill>
                  <a:schemeClr val="bg1">
                    <a:lumMod val="65000"/>
                  </a:schemeClr>
                </a:solidFill>
              </a:rPr>
              <a:t>3072-bit MODP Group</a:t>
            </a:r>
            <a:r>
              <a:rPr lang="hr-HR" altLang="sr-Latn-RS" sz="18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 eaLnBrk="1" hangingPunct="1">
              <a:lnSpc>
                <a:spcPts val="2400"/>
              </a:lnSpc>
              <a:spcBef>
                <a:spcPts val="300"/>
              </a:spcBef>
              <a:spcAft>
                <a:spcPts val="0"/>
              </a:spcAft>
            </a:pPr>
            <a:r>
              <a:rPr lang="hr-HR" sz="18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crypto.createDiffieHellman(prime_length</a:t>
            </a:r>
            <a:r>
              <a:rPr lang="hr-H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[, generator</a:t>
            </a:r>
            <a:r>
              <a:rPr lang="hr-HR" sz="18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])</a:t>
            </a:r>
          </a:p>
          <a:p>
            <a:pPr lvl="1" eaLnBrk="1" hangingPunct="1">
              <a:spcAft>
                <a:spcPts val="600"/>
              </a:spcAft>
            </a:pPr>
            <a:r>
              <a:rPr lang="hr-HR" sz="18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crypto.createECDH(curve_name) // </a:t>
            </a:r>
            <a:r>
              <a:rPr lang="hr-HR" sz="1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Courier New" panose="02070309020205020404" pitchFamily="49" charset="0"/>
              </a:rPr>
              <a:t>Elliptic Curve Diffie-Hellman</a:t>
            </a:r>
            <a:endParaRPr lang="hr-HR" sz="1800" dirty="0">
              <a:solidFill>
                <a:schemeClr val="bg1">
                  <a:lumMod val="65000"/>
                </a:schemeClr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0809C48F-D5B1-44EE-8C18-32D2A65D633C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54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smtClean="0"/>
              <a:t>Diffie-Hellman Key Exchange Protocol</a:t>
            </a:r>
            <a:endParaRPr lang="en-GB" altLang="sr-Latn-RS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altLang="sr-Latn-RS" sz="18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/>
            <a:endParaRPr lang="fr-CH" altLang="sr-Latn-RS" sz="1800" dirty="0" smtClean="0"/>
          </a:p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fr-CH" altLang="sr-Latn-RS" sz="2000" i="1" dirty="0" err="1" smtClean="0">
                <a:solidFill>
                  <a:srgbClr val="C00000"/>
                </a:solidFill>
              </a:rPr>
              <a:t>Protokol</a:t>
            </a:r>
            <a:r>
              <a:rPr lang="fr-CH" altLang="sr-Latn-RS" sz="2000" i="1" dirty="0" smtClean="0">
                <a:solidFill>
                  <a:srgbClr val="C00000"/>
                </a:solidFill>
              </a:rPr>
              <a:t> </a:t>
            </a:r>
            <a:r>
              <a:rPr lang="fr-CH" altLang="sr-Latn-RS" sz="2000" i="1" dirty="0" err="1" smtClean="0">
                <a:solidFill>
                  <a:srgbClr val="C00000"/>
                </a:solidFill>
              </a:rPr>
              <a:t>nije</a:t>
            </a:r>
            <a:r>
              <a:rPr lang="fr-CH" altLang="sr-Latn-RS" sz="2000" i="1" dirty="0" smtClean="0">
                <a:solidFill>
                  <a:srgbClr val="C00000"/>
                </a:solidFill>
              </a:rPr>
              <a:t> </a:t>
            </a:r>
            <a:r>
              <a:rPr lang="fr-CH" altLang="sr-Latn-RS" sz="2000" i="1" dirty="0" err="1" smtClean="0">
                <a:solidFill>
                  <a:srgbClr val="C00000"/>
                </a:solidFill>
              </a:rPr>
              <a:t>autenticiran</a:t>
            </a:r>
            <a:r>
              <a:rPr lang="fr-CH" altLang="sr-Latn-RS" sz="2000" i="1" dirty="0" smtClean="0">
                <a:solidFill>
                  <a:srgbClr val="C00000"/>
                </a:solidFill>
              </a:rPr>
              <a:t> -&gt; Man-In-The-Middle (MITM) </a:t>
            </a:r>
            <a:r>
              <a:rPr lang="fr-CH" altLang="sr-Latn-RS" sz="2000" i="1" dirty="0" err="1" smtClean="0">
                <a:solidFill>
                  <a:srgbClr val="C00000"/>
                </a:solidFill>
              </a:rPr>
              <a:t>napad</a:t>
            </a:r>
            <a:r>
              <a:rPr lang="fr-CH" altLang="sr-Latn-RS" sz="2000" i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fr-CH" altLang="sr-Latn-RS" sz="2000" dirty="0" smtClean="0"/>
              <a:t>Q: </a:t>
            </a:r>
            <a:r>
              <a:rPr lang="hr-HR" altLang="sr-Latn-RS" sz="2000" dirty="0" smtClean="0"/>
              <a:t>Opisite </a:t>
            </a:r>
            <a:r>
              <a:rPr lang="fr-CH" altLang="sr-Latn-RS" sz="2000" dirty="0" smtClean="0"/>
              <a:t>MITM </a:t>
            </a:r>
            <a:r>
              <a:rPr lang="fr-CH" altLang="sr-Latn-RS" sz="2000" dirty="0" err="1" smtClean="0"/>
              <a:t>napad</a:t>
            </a:r>
            <a:r>
              <a:rPr lang="fr-CH" altLang="sr-Latn-RS" sz="2000" dirty="0" smtClean="0"/>
              <a:t> na DH </a:t>
            </a:r>
            <a:r>
              <a:rPr lang="fr-CH" altLang="sr-Latn-RS" sz="2000" dirty="0" err="1" smtClean="0"/>
              <a:t>protokol</a:t>
            </a:r>
            <a:endParaRPr lang="en-GB" altLang="sr-Latn-RS" sz="2000" dirty="0" smtClean="0"/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>
            <a:off x="6137275" y="2116138"/>
            <a:ext cx="0" cy="259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>
            <a:off x="2979738" y="2117725"/>
            <a:ext cx="0" cy="2579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24062" y="2192338"/>
            <a:ext cx="1889124" cy="639762"/>
            <a:chOff x="1593" y="3227"/>
            <a:chExt cx="1190" cy="403"/>
          </a:xfrm>
        </p:grpSpPr>
        <p:sp>
          <p:nvSpPr>
            <p:cNvPr id="13342" name="Rectangle 7"/>
            <p:cNvSpPr>
              <a:spLocks noChangeArrowheads="1"/>
            </p:cNvSpPr>
            <p:nvPr/>
          </p:nvSpPr>
          <p:spPr bwMode="auto">
            <a:xfrm>
              <a:off x="1593" y="3227"/>
              <a:ext cx="1190" cy="40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13343" name="Text Box 8"/>
            <p:cNvSpPr txBox="1">
              <a:spLocks noChangeArrowheads="1"/>
            </p:cNvSpPr>
            <p:nvPr/>
          </p:nvSpPr>
          <p:spPr bwMode="auto">
            <a:xfrm>
              <a:off x="1632" y="3252"/>
              <a:ext cx="114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>
                  <a:latin typeface="Comic Sans MS" panose="030F0702030302020204" pitchFamily="66" charset="0"/>
                </a:rPr>
                <a:t>odaberi slucajan </a:t>
              </a:r>
              <a:r>
                <a:rPr lang="fr-CH" altLang="sr-Latn-RS" sz="1400">
                  <a:latin typeface="Comic Sans MS" panose="030F0702030302020204" pitchFamily="66" charset="0"/>
                </a:rPr>
                <a:t>X</a:t>
              </a:r>
              <a:r>
                <a:rPr lang="fr-CH" altLang="sr-Latn-RS" sz="1600" baseline="-25000">
                  <a:latin typeface="Comic Sans MS" panose="030F0702030302020204" pitchFamily="66" charset="0"/>
                </a:rPr>
                <a:t>A</a:t>
              </a:r>
              <a:endParaRPr lang="en-US" altLang="sr-Latn-RS" sz="1000">
                <a:latin typeface="Comic Sans MS" panose="030F0702030302020204" pitchFamily="66" charset="0"/>
              </a:endParaRPr>
            </a:p>
            <a:p>
              <a:r>
                <a:rPr lang="en-US" altLang="sr-Latn-RS" sz="1400">
                  <a:latin typeface="Comic Sans MS" panose="030F0702030302020204" pitchFamily="66" charset="0"/>
                </a:rPr>
                <a:t>izracunaj 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A</a:t>
              </a:r>
              <a:r>
                <a:rPr lang="en-US" altLang="sr-Latn-RS" sz="1400">
                  <a:latin typeface="Comic Sans MS" panose="030F0702030302020204" pitchFamily="66" charset="0"/>
                </a:rPr>
                <a:t> mod p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181600" y="3148013"/>
            <a:ext cx="1946275" cy="639762"/>
            <a:chOff x="3282" y="3178"/>
            <a:chExt cx="1226" cy="403"/>
          </a:xfrm>
        </p:grpSpPr>
        <p:sp>
          <p:nvSpPr>
            <p:cNvPr id="13340" name="Rectangle 10"/>
            <p:cNvSpPr>
              <a:spLocks noChangeArrowheads="1"/>
            </p:cNvSpPr>
            <p:nvPr/>
          </p:nvSpPr>
          <p:spPr bwMode="auto">
            <a:xfrm>
              <a:off x="3282" y="3178"/>
              <a:ext cx="1190" cy="40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13341" name="Text Box 11"/>
            <p:cNvSpPr txBox="1">
              <a:spLocks noChangeArrowheads="1"/>
            </p:cNvSpPr>
            <p:nvPr/>
          </p:nvSpPr>
          <p:spPr bwMode="auto">
            <a:xfrm>
              <a:off x="3327" y="3203"/>
              <a:ext cx="118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>
                  <a:latin typeface="Comic Sans MS" panose="030F0702030302020204" pitchFamily="66" charset="0"/>
                </a:rPr>
                <a:t>odaberi slucajan </a:t>
              </a:r>
              <a:r>
                <a:rPr lang="fr-CH" altLang="sr-Latn-RS" sz="1400">
                  <a:latin typeface="Comic Sans MS" panose="030F0702030302020204" pitchFamily="66" charset="0"/>
                </a:rPr>
                <a:t>X</a:t>
              </a:r>
              <a:r>
                <a:rPr lang="fr-CH" altLang="sr-Latn-RS" sz="1600" baseline="-25000">
                  <a:latin typeface="Comic Sans MS" panose="030F0702030302020204" pitchFamily="66" charset="0"/>
                </a:rPr>
                <a:t>B</a:t>
              </a:r>
              <a:endParaRPr lang="en-US" altLang="sr-Latn-RS" sz="1000">
                <a:latin typeface="Comic Sans MS" panose="030F0702030302020204" pitchFamily="66" charset="0"/>
              </a:endParaRPr>
            </a:p>
            <a:p>
              <a:r>
                <a:rPr lang="en-US" altLang="sr-Latn-RS" sz="1400">
                  <a:latin typeface="Comic Sans MS" panose="030F0702030302020204" pitchFamily="66" charset="0"/>
                </a:rPr>
                <a:t>izracunaj 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B</a:t>
              </a:r>
              <a:r>
                <a:rPr lang="en-US" altLang="sr-Latn-RS" sz="1400">
                  <a:latin typeface="Comic Sans MS" panose="030F0702030302020204" pitchFamily="66" charset="0"/>
                </a:rPr>
                <a:t> mod p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78150" y="2700338"/>
            <a:ext cx="3152775" cy="304800"/>
            <a:chOff x="1945" y="2430"/>
            <a:chExt cx="1986" cy="192"/>
          </a:xfrm>
        </p:grpSpPr>
        <p:sp>
          <p:nvSpPr>
            <p:cNvPr id="13338" name="Line 13"/>
            <p:cNvSpPr>
              <a:spLocks noChangeShapeType="1"/>
            </p:cNvSpPr>
            <p:nvPr/>
          </p:nvSpPr>
          <p:spPr bwMode="auto">
            <a:xfrm>
              <a:off x="1945" y="2617"/>
              <a:ext cx="19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3339" name="Text Box 14"/>
            <p:cNvSpPr txBox="1">
              <a:spLocks noChangeArrowheads="1"/>
            </p:cNvSpPr>
            <p:nvPr/>
          </p:nvSpPr>
          <p:spPr bwMode="auto">
            <a:xfrm>
              <a:off x="2642" y="2430"/>
              <a:ext cx="6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>
                  <a:latin typeface="Comic Sans MS" panose="030F0702030302020204" pitchFamily="66" charset="0"/>
                </a:rPr>
                <a:t>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A</a:t>
              </a:r>
              <a:r>
                <a:rPr lang="en-US" altLang="sr-Latn-RS" sz="1400">
                  <a:latin typeface="Comic Sans MS" panose="030F0702030302020204" pitchFamily="66" charset="0"/>
                </a:rPr>
                <a:t> mod p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978150" y="3635375"/>
            <a:ext cx="3152775" cy="304800"/>
            <a:chOff x="2090" y="2845"/>
            <a:chExt cx="1986" cy="192"/>
          </a:xfrm>
        </p:grpSpPr>
        <p:sp>
          <p:nvSpPr>
            <p:cNvPr id="13336" name="Line 16"/>
            <p:cNvSpPr>
              <a:spLocks noChangeShapeType="1"/>
            </p:cNvSpPr>
            <p:nvPr/>
          </p:nvSpPr>
          <p:spPr bwMode="auto">
            <a:xfrm flipH="1">
              <a:off x="2090" y="3032"/>
              <a:ext cx="19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3337" name="Text Box 17"/>
            <p:cNvSpPr txBox="1">
              <a:spLocks noChangeArrowheads="1"/>
            </p:cNvSpPr>
            <p:nvPr/>
          </p:nvSpPr>
          <p:spPr bwMode="auto">
            <a:xfrm>
              <a:off x="2777" y="2845"/>
              <a:ext cx="64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>
                  <a:latin typeface="Comic Sans MS" panose="030F0702030302020204" pitchFamily="66" charset="0"/>
                </a:rPr>
                <a:t>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B</a:t>
              </a:r>
              <a:r>
                <a:rPr lang="en-US" altLang="sr-Latn-RS" sz="1400">
                  <a:latin typeface="Comic Sans MS" panose="030F0702030302020204" pitchFamily="66" charset="0"/>
                </a:rPr>
                <a:t> mod p</a:t>
              </a:r>
            </a:p>
          </p:txBody>
        </p:sp>
      </p:grp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5859589" y="1726168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r-Latn-RS" sz="1600">
                <a:latin typeface="Comic Sans MS" panose="030F0702030302020204" pitchFamily="66" charset="0"/>
              </a:rPr>
              <a:t>Bob</a:t>
            </a:r>
          </a:p>
        </p:txBody>
      </p:sp>
      <p:sp>
        <p:nvSpPr>
          <p:cNvPr id="13334" name="Text Box 29"/>
          <p:cNvSpPr txBox="1">
            <a:spLocks noChangeArrowheads="1"/>
          </p:cNvSpPr>
          <p:nvPr/>
        </p:nvSpPr>
        <p:spPr bwMode="auto">
          <a:xfrm>
            <a:off x="2587752" y="1678543"/>
            <a:ext cx="6703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r-Latn-RS" sz="1600" dirty="0">
                <a:latin typeface="Comic Sans MS" panose="030F0702030302020204" pitchFamily="66" charset="0"/>
              </a:rPr>
              <a:t>Alice</a:t>
            </a: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798638" y="4113213"/>
            <a:ext cx="5516562" cy="444500"/>
            <a:chOff x="1133" y="2591"/>
            <a:chExt cx="3475" cy="280"/>
          </a:xfrm>
        </p:grpSpPr>
        <p:grpSp>
          <p:nvGrpSpPr>
            <p:cNvPr id="13328" name="Group 30"/>
            <p:cNvGrpSpPr>
              <a:grpSpLocks/>
            </p:cNvGrpSpPr>
            <p:nvPr/>
          </p:nvGrpSpPr>
          <p:grpSpPr bwMode="auto">
            <a:xfrm>
              <a:off x="1133" y="2591"/>
              <a:ext cx="1490" cy="279"/>
              <a:chOff x="1125" y="2591"/>
              <a:chExt cx="1490" cy="279"/>
            </a:xfrm>
          </p:grpSpPr>
          <p:sp>
            <p:nvSpPr>
              <p:cNvPr id="13332" name="Rectangle 19"/>
              <p:cNvSpPr>
                <a:spLocks noChangeArrowheads="1"/>
              </p:cNvSpPr>
              <p:nvPr/>
            </p:nvSpPr>
            <p:spPr bwMode="auto">
              <a:xfrm>
                <a:off x="1125" y="2591"/>
                <a:ext cx="1490" cy="27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sr-Latn-RS"/>
              </a:p>
            </p:txBody>
          </p:sp>
          <p:sp>
            <p:nvSpPr>
              <p:cNvPr id="13333" name="Text Box 20"/>
              <p:cNvSpPr txBox="1">
                <a:spLocks noChangeArrowheads="1"/>
              </p:cNvSpPr>
              <p:nvPr/>
            </p:nvSpPr>
            <p:spPr bwMode="auto">
              <a:xfrm>
                <a:off x="1330" y="2642"/>
                <a:ext cx="105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sr-Latn-RS" sz="1400" dirty="0">
                    <a:latin typeface="Comic Sans MS" panose="030F0702030302020204" pitchFamily="66" charset="0"/>
                  </a:rPr>
                  <a:t>K = </a:t>
                </a:r>
                <a:r>
                  <a:rPr lang="fr-CH" altLang="sr-Latn-RS" sz="1400" dirty="0">
                    <a:latin typeface="Comic Sans MS" panose="030F0702030302020204" pitchFamily="66" charset="0"/>
                  </a:rPr>
                  <a:t>(g </a:t>
                </a:r>
                <a:r>
                  <a:rPr lang="fr-CH" altLang="sr-Latn-RS" sz="1800" baseline="30000" dirty="0">
                    <a:latin typeface="Comic Sans MS" panose="030F0702030302020204" pitchFamily="66" charset="0"/>
                  </a:rPr>
                  <a:t>X</a:t>
                </a:r>
                <a:r>
                  <a:rPr lang="fr-CH" altLang="sr-Latn-RS" sz="1400" baseline="30000" dirty="0">
                    <a:latin typeface="Comic Sans MS" panose="030F0702030302020204" pitchFamily="66" charset="0"/>
                  </a:rPr>
                  <a:t>B</a:t>
                </a:r>
                <a:r>
                  <a:rPr lang="fr-CH" altLang="sr-Latn-RS" sz="1400" dirty="0">
                    <a:latin typeface="Comic Sans MS" panose="030F0702030302020204" pitchFamily="66" charset="0"/>
                  </a:rPr>
                  <a:t>)</a:t>
                </a:r>
                <a:r>
                  <a:rPr lang="fr-CH" altLang="sr-Latn-RS" sz="1800" baseline="30000" dirty="0">
                    <a:latin typeface="Comic Sans MS" panose="030F0702030302020204" pitchFamily="66" charset="0"/>
                  </a:rPr>
                  <a:t>X</a:t>
                </a:r>
                <a:r>
                  <a:rPr lang="fr-CH" altLang="sr-Latn-RS" sz="1400" baseline="30000" dirty="0">
                    <a:latin typeface="Comic Sans MS" panose="030F0702030302020204" pitchFamily="66" charset="0"/>
                  </a:rPr>
                  <a:t>A </a:t>
                </a:r>
                <a:r>
                  <a:rPr lang="fr-CH" altLang="sr-Latn-RS" sz="1400" dirty="0" err="1">
                    <a:latin typeface="Comic Sans MS" panose="030F0702030302020204" pitchFamily="66" charset="0"/>
                  </a:rPr>
                  <a:t>mod</a:t>
                </a:r>
                <a:r>
                  <a:rPr lang="fr-CH" altLang="sr-Latn-RS" sz="1400" dirty="0">
                    <a:latin typeface="Comic Sans MS" panose="030F0702030302020204" pitchFamily="66" charset="0"/>
                  </a:rPr>
                  <a:t> p</a:t>
                </a:r>
                <a:endParaRPr lang="en-US" altLang="sr-Latn-RS" sz="14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3329" name="Group 34"/>
            <p:cNvGrpSpPr>
              <a:grpSpLocks/>
            </p:cNvGrpSpPr>
            <p:nvPr/>
          </p:nvGrpSpPr>
          <p:grpSpPr bwMode="auto">
            <a:xfrm>
              <a:off x="3118" y="2592"/>
              <a:ext cx="1490" cy="279"/>
              <a:chOff x="1125" y="2591"/>
              <a:chExt cx="1490" cy="279"/>
            </a:xfrm>
          </p:grpSpPr>
          <p:sp>
            <p:nvSpPr>
              <p:cNvPr id="13330" name="Rectangle 35"/>
              <p:cNvSpPr>
                <a:spLocks noChangeArrowheads="1"/>
              </p:cNvSpPr>
              <p:nvPr/>
            </p:nvSpPr>
            <p:spPr bwMode="auto">
              <a:xfrm>
                <a:off x="1125" y="2591"/>
                <a:ext cx="1490" cy="27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sr-Latn-RS"/>
              </a:p>
            </p:txBody>
          </p:sp>
          <p:sp>
            <p:nvSpPr>
              <p:cNvPr id="13331" name="Text Box 36"/>
              <p:cNvSpPr txBox="1">
                <a:spLocks noChangeArrowheads="1"/>
              </p:cNvSpPr>
              <p:nvPr/>
            </p:nvSpPr>
            <p:spPr bwMode="auto">
              <a:xfrm>
                <a:off x="1330" y="2642"/>
                <a:ext cx="105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sr-Latn-RS" sz="1400">
                    <a:latin typeface="Comic Sans MS" panose="030F0702030302020204" pitchFamily="66" charset="0"/>
                  </a:rPr>
                  <a:t>K = </a:t>
                </a:r>
                <a:r>
                  <a:rPr lang="fr-CH" altLang="sr-Latn-RS" sz="1400">
                    <a:latin typeface="Comic Sans MS" panose="030F0702030302020204" pitchFamily="66" charset="0"/>
                  </a:rPr>
                  <a:t>(g </a:t>
                </a:r>
                <a:r>
                  <a:rPr lang="fr-CH" altLang="sr-Latn-RS" sz="1800" baseline="30000">
                    <a:latin typeface="Comic Sans MS" panose="030F0702030302020204" pitchFamily="66" charset="0"/>
                  </a:rPr>
                  <a:t>X</a:t>
                </a:r>
                <a:r>
                  <a:rPr lang="fr-CH" altLang="sr-Latn-RS" sz="1400" baseline="30000">
                    <a:latin typeface="Comic Sans MS" panose="030F0702030302020204" pitchFamily="66" charset="0"/>
                  </a:rPr>
                  <a:t>A</a:t>
                </a:r>
                <a:r>
                  <a:rPr lang="fr-CH" altLang="sr-Latn-RS" sz="1400">
                    <a:latin typeface="Comic Sans MS" panose="030F0702030302020204" pitchFamily="66" charset="0"/>
                  </a:rPr>
                  <a:t>)</a:t>
                </a:r>
                <a:r>
                  <a:rPr lang="fr-CH" altLang="sr-Latn-RS" sz="1800" baseline="30000">
                    <a:latin typeface="Comic Sans MS" panose="030F0702030302020204" pitchFamily="66" charset="0"/>
                  </a:rPr>
                  <a:t>X</a:t>
                </a:r>
                <a:r>
                  <a:rPr lang="fr-CH" altLang="sr-Latn-RS" sz="1400" baseline="30000">
                    <a:latin typeface="Comic Sans MS" panose="030F0702030302020204" pitchFamily="66" charset="0"/>
                  </a:rPr>
                  <a:t>B </a:t>
                </a:r>
                <a:r>
                  <a:rPr lang="fr-CH" altLang="sr-Latn-RS" sz="1400">
                    <a:latin typeface="Comic Sans MS" panose="030F0702030302020204" pitchFamily="66" charset="0"/>
                  </a:rPr>
                  <a:t>mod p</a:t>
                </a:r>
                <a:endParaRPr lang="en-US" altLang="sr-Latn-RS" sz="1400">
                  <a:latin typeface="Comic Sans MS" panose="030F0702030302020204" pitchFamily="66" charset="0"/>
                </a:endParaRPr>
              </a:p>
            </p:txBody>
          </p:sp>
        </p:grpSp>
      </p:grpSp>
      <p:pic>
        <p:nvPicPr>
          <p:cNvPr id="14202" name="Picture 8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09700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03" name="Picture 8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371600"/>
            <a:ext cx="698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  <p:bldP spid="12698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062DEA15-2D38-407C-A835-6B8333F3B50B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55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err="1" smtClean="0"/>
              <a:t>Diffie-Hellman</a:t>
            </a:r>
            <a:r>
              <a:rPr lang="fr-CH" altLang="sr-Latn-RS" dirty="0" smtClean="0"/>
              <a:t> </a:t>
            </a:r>
            <a:r>
              <a:rPr lang="fr-CH" altLang="sr-Latn-RS" dirty="0" err="1" smtClean="0"/>
              <a:t>protokol</a:t>
            </a:r>
            <a:r>
              <a:rPr lang="fr-CH" altLang="sr-Latn-RS" dirty="0" smtClean="0"/>
              <a:t>: MITM </a:t>
            </a:r>
            <a:r>
              <a:rPr lang="fr-CH" altLang="sr-Latn-RS" dirty="0" err="1" smtClean="0"/>
              <a:t>napad</a:t>
            </a:r>
            <a:endParaRPr lang="en-GB" altLang="sr-Latn-R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410200"/>
          </a:xfrm>
        </p:spPr>
        <p:txBody>
          <a:bodyPr/>
          <a:lstStyle/>
          <a:p>
            <a:pPr eaLnBrk="1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fr-CH" altLang="sr-Latn-RS" sz="1800" dirty="0" smtClean="0"/>
              <a:t>Mal</a:t>
            </a:r>
            <a:r>
              <a:rPr lang="hr-HR" altLang="sr-Latn-RS" sz="1800" dirty="0" smtClean="0"/>
              <a:t>lory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za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napad</a:t>
            </a:r>
            <a:r>
              <a:rPr lang="hr-HR" altLang="sr-Latn-RS" sz="1800" dirty="0" smtClean="0"/>
              <a:t> </a:t>
            </a:r>
            <a:r>
              <a:rPr lang="fr-CH" altLang="sr-Latn-RS" sz="1800" dirty="0" err="1" smtClean="0"/>
              <a:t>pripremi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dva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privatna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kljuca</a:t>
            </a:r>
            <a:r>
              <a:rPr lang="fr-CH" altLang="sr-Latn-RS" sz="1800" dirty="0" smtClean="0"/>
              <a:t> X</a:t>
            </a:r>
            <a:r>
              <a:rPr lang="hr-HR" altLang="sr-Latn-RS" sz="1800" baseline="-25000" dirty="0" smtClean="0"/>
              <a:t>BM</a:t>
            </a:r>
            <a:r>
              <a:rPr lang="fr-CH" altLang="sr-Latn-RS" sz="1800" dirty="0" smtClean="0"/>
              <a:t> i X</a:t>
            </a:r>
            <a:r>
              <a:rPr lang="hr-HR" altLang="sr-Latn-RS" sz="1800" baseline="-25000" dirty="0" smtClean="0"/>
              <a:t>AM</a:t>
            </a:r>
            <a:r>
              <a:rPr lang="hr-HR" altLang="sr-Latn-RS" sz="1800" dirty="0" smtClean="0"/>
              <a:t> t</a:t>
            </a:r>
            <a:r>
              <a:rPr lang="fr-CH" altLang="sr-Latn-RS" sz="1800" dirty="0" smtClean="0"/>
              <a:t>e </a:t>
            </a:r>
            <a:r>
              <a:rPr lang="fr-CH" altLang="sr-Latn-RS" sz="1800" dirty="0" err="1" smtClean="0"/>
              <a:t>izracuna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odgovarajuce</a:t>
            </a:r>
            <a:r>
              <a:rPr lang="fr-CH" altLang="sr-Latn-RS" sz="1800" dirty="0" smtClean="0"/>
              <a:t> </a:t>
            </a:r>
            <a:r>
              <a:rPr lang="hr-HR" altLang="sr-Latn-RS" sz="1800" dirty="0" smtClean="0"/>
              <a:t>DH </a:t>
            </a:r>
            <a:r>
              <a:rPr lang="fr-CH" altLang="sr-Latn-RS" sz="1800" dirty="0" err="1" smtClean="0"/>
              <a:t>javne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kljuceve</a:t>
            </a:r>
            <a:r>
              <a:rPr lang="fr-CH" altLang="sr-Latn-RS" sz="1800" dirty="0" smtClean="0"/>
              <a:t> Y</a:t>
            </a:r>
            <a:r>
              <a:rPr lang="hr-HR" altLang="sr-Latn-RS" sz="1800" baseline="-25000" dirty="0" smtClean="0"/>
              <a:t>BM</a:t>
            </a:r>
            <a:r>
              <a:rPr lang="fr-CH" altLang="sr-Latn-RS" sz="1800" dirty="0" smtClean="0"/>
              <a:t> i Y</a:t>
            </a:r>
            <a:r>
              <a:rPr lang="hr-HR" altLang="sr-Latn-RS" sz="1800" baseline="-25000" dirty="0" smtClean="0"/>
              <a:t>AM</a:t>
            </a:r>
            <a:endParaRPr lang="fr-CH" altLang="sr-Latn-RS" sz="1800" baseline="-25000" dirty="0" smtClean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fr-CH" altLang="sr-Latn-RS" sz="1800" dirty="0" smtClean="0"/>
              <a:t>Alice </a:t>
            </a:r>
            <a:r>
              <a:rPr lang="fr-CH" altLang="sr-Latn-RS" sz="1800" dirty="0" err="1" smtClean="0"/>
              <a:t>transmitira</a:t>
            </a:r>
            <a:r>
              <a:rPr lang="fr-CH" altLang="sr-Latn-RS" sz="1800" dirty="0" smtClean="0"/>
              <a:t> Y</a:t>
            </a:r>
            <a:r>
              <a:rPr lang="fr-CH" altLang="sr-Latn-RS" sz="1800" baseline="-25000" dirty="0" smtClean="0"/>
              <a:t>A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Bobu</a:t>
            </a:r>
            <a:endParaRPr lang="fr-CH" altLang="sr-Latn-RS" sz="1800" dirty="0" smtClean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fr-CH" altLang="sr-Latn-RS" sz="1800" dirty="0" smtClean="0"/>
              <a:t>Mal</a:t>
            </a:r>
            <a:r>
              <a:rPr lang="hr-HR" altLang="sr-Latn-RS" sz="1800" dirty="0" smtClean="0"/>
              <a:t>lory</a:t>
            </a:r>
            <a:r>
              <a:rPr lang="fr-CH" altLang="sr-Latn-RS" sz="1800" dirty="0" smtClean="0"/>
              <a:t> </a:t>
            </a:r>
            <a:r>
              <a:rPr lang="hr-HR" altLang="sr-Latn-RS" sz="1800" dirty="0" smtClean="0"/>
              <a:t>zamjeni</a:t>
            </a:r>
            <a:r>
              <a:rPr lang="fr-CH" altLang="sr-Latn-RS" sz="1800" dirty="0" smtClean="0"/>
              <a:t> Y</a:t>
            </a:r>
            <a:r>
              <a:rPr lang="fr-CH" altLang="sr-Latn-RS" sz="1800" baseline="-25000" dirty="0" smtClean="0"/>
              <a:t>A</a:t>
            </a:r>
            <a:r>
              <a:rPr lang="fr-CH" altLang="sr-Latn-RS" sz="1800" dirty="0" smtClean="0"/>
              <a:t> </a:t>
            </a:r>
            <a:r>
              <a:rPr lang="hr-HR" altLang="sr-Latn-RS" sz="1800" dirty="0" smtClean="0"/>
              <a:t>s</a:t>
            </a:r>
            <a:r>
              <a:rPr lang="fr-CH" altLang="sr-Latn-RS" sz="1800" dirty="0" smtClean="0"/>
              <a:t> Y</a:t>
            </a:r>
            <a:r>
              <a:rPr lang="hr-HR" altLang="sr-Latn-RS" sz="1800" baseline="-25000" dirty="0" smtClean="0"/>
              <a:t>AM</a:t>
            </a:r>
            <a:r>
              <a:rPr lang="fr-CH" altLang="sr-Latn-RS" sz="1800" dirty="0" smtClean="0"/>
              <a:t>. Mal</a:t>
            </a:r>
            <a:r>
              <a:rPr lang="hr-HR" altLang="sr-Latn-RS" sz="1800" dirty="0" smtClean="0"/>
              <a:t>lory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izracuna</a:t>
            </a:r>
            <a:r>
              <a:rPr lang="fr-CH" altLang="sr-Latn-RS" sz="1800" dirty="0" smtClean="0"/>
              <a:t> K</a:t>
            </a:r>
            <a:r>
              <a:rPr lang="fr-CH" altLang="sr-Latn-RS" sz="1800" baseline="-25000" dirty="0" smtClean="0"/>
              <a:t>AM </a:t>
            </a:r>
            <a:r>
              <a:rPr lang="fr-CH" altLang="sr-Latn-RS" sz="1800" dirty="0" smtClean="0"/>
              <a:t>=</a:t>
            </a:r>
            <a:r>
              <a:rPr lang="hr-HR" altLang="sr-Latn-RS" sz="1800" dirty="0" smtClean="0"/>
              <a:t> </a:t>
            </a:r>
            <a:r>
              <a:rPr lang="fr-CH" altLang="sr-Latn-RS" sz="1800" dirty="0" smtClean="0"/>
              <a:t>(Y</a:t>
            </a:r>
            <a:r>
              <a:rPr lang="fr-CH" altLang="sr-Latn-RS" sz="1800" baseline="-25000" dirty="0" smtClean="0"/>
              <a:t>A</a:t>
            </a:r>
            <a:r>
              <a:rPr lang="fr-CH" altLang="sr-Latn-RS" sz="1800" dirty="0" smtClean="0"/>
              <a:t>)</a:t>
            </a:r>
            <a:r>
              <a:rPr lang="hr-HR" altLang="sr-Latn-RS" sz="1800" dirty="0" smtClean="0"/>
              <a:t> </a:t>
            </a:r>
            <a:r>
              <a:rPr lang="fr-CH" altLang="sr-Latn-RS" sz="1800" baseline="30000" dirty="0" smtClean="0"/>
              <a:t>X</a:t>
            </a:r>
            <a:r>
              <a:rPr lang="hr-HR" altLang="sr-Latn-RS" sz="1400" baseline="30000" dirty="0" smtClean="0"/>
              <a:t>BM</a:t>
            </a:r>
            <a:r>
              <a:rPr lang="hr-HR" altLang="sr-Latn-RS" sz="1800" baseline="30000" dirty="0" smtClean="0"/>
              <a:t> </a:t>
            </a:r>
            <a:r>
              <a:rPr lang="hr-HR" altLang="sr-Latn-RS" sz="1800" dirty="0" smtClean="0"/>
              <a:t>= g</a:t>
            </a:r>
            <a:r>
              <a:rPr lang="fr-CH" altLang="sr-Latn-RS" sz="1800" baseline="30000" dirty="0"/>
              <a:t> </a:t>
            </a:r>
            <a:r>
              <a:rPr lang="fr-CH" altLang="sr-Latn-RS" sz="1800" baseline="30000" dirty="0" smtClean="0"/>
              <a:t>X</a:t>
            </a:r>
            <a:r>
              <a:rPr lang="hr-HR" altLang="sr-Latn-RS" sz="1400" baseline="30000" dirty="0" smtClean="0"/>
              <a:t>A</a:t>
            </a:r>
            <a:r>
              <a:rPr lang="fr-CH" altLang="sr-Latn-RS" sz="1800" baseline="30000" dirty="0" smtClean="0"/>
              <a:t> </a:t>
            </a:r>
            <a:r>
              <a:rPr lang="fr-CH" altLang="sr-Latn-RS" sz="1800" baseline="30000" dirty="0"/>
              <a:t>X</a:t>
            </a:r>
            <a:r>
              <a:rPr lang="hr-HR" altLang="sr-Latn-RS" sz="1400" baseline="30000" dirty="0"/>
              <a:t>BM</a:t>
            </a:r>
            <a:endParaRPr lang="fr-CH" altLang="sr-Latn-RS" sz="1800" dirty="0" smtClean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fr-CH" altLang="sr-Latn-RS" sz="1800" dirty="0" smtClean="0"/>
              <a:t>Bob </a:t>
            </a:r>
            <a:r>
              <a:rPr lang="fr-CH" altLang="sr-Latn-RS" sz="1800" dirty="0" err="1" smtClean="0"/>
              <a:t>primi</a:t>
            </a:r>
            <a:r>
              <a:rPr lang="fr-CH" altLang="sr-Latn-RS" sz="1800" dirty="0" smtClean="0"/>
              <a:t> Y</a:t>
            </a:r>
            <a:r>
              <a:rPr lang="hr-HR" altLang="sr-Latn-RS" sz="1800" baseline="-25000" dirty="0" smtClean="0"/>
              <a:t>AM</a:t>
            </a:r>
            <a:r>
              <a:rPr lang="fr-CH" altLang="sr-Latn-RS" sz="1800" dirty="0" smtClean="0"/>
              <a:t> te </a:t>
            </a:r>
            <a:r>
              <a:rPr lang="fr-CH" altLang="sr-Latn-RS" sz="1800" dirty="0" err="1" smtClean="0"/>
              <a:t>izracuna</a:t>
            </a:r>
            <a:r>
              <a:rPr lang="fr-CH" altLang="sr-Latn-RS" sz="1800" dirty="0" smtClean="0"/>
              <a:t> K</a:t>
            </a:r>
            <a:r>
              <a:rPr lang="fr-CH" altLang="sr-Latn-RS" sz="1800" baseline="-25000" dirty="0" smtClean="0"/>
              <a:t>BM </a:t>
            </a:r>
            <a:r>
              <a:rPr lang="fr-CH" altLang="sr-Latn-RS" sz="1800" dirty="0" smtClean="0"/>
              <a:t>=</a:t>
            </a:r>
            <a:r>
              <a:rPr lang="hr-HR" altLang="sr-Latn-RS" sz="1800" dirty="0" smtClean="0"/>
              <a:t> </a:t>
            </a:r>
            <a:r>
              <a:rPr lang="fr-CH" altLang="sr-Latn-RS" sz="1800" dirty="0" smtClean="0"/>
              <a:t>(Y</a:t>
            </a:r>
            <a:r>
              <a:rPr lang="hr-HR" altLang="sr-Latn-RS" sz="1800" baseline="-25000" dirty="0" smtClean="0"/>
              <a:t>AM</a:t>
            </a:r>
            <a:r>
              <a:rPr lang="fr-CH" altLang="sr-Latn-RS" sz="1800" dirty="0" smtClean="0"/>
              <a:t>)</a:t>
            </a:r>
            <a:r>
              <a:rPr lang="hr-HR" altLang="sr-Latn-RS" sz="1800" dirty="0" smtClean="0"/>
              <a:t> </a:t>
            </a:r>
            <a:r>
              <a:rPr lang="fr-CH" altLang="sr-Latn-RS" sz="1800" baseline="30000" dirty="0" smtClean="0"/>
              <a:t>X</a:t>
            </a:r>
            <a:r>
              <a:rPr lang="fr-CH" altLang="sr-Latn-RS" sz="1400" baseline="30000" dirty="0" smtClean="0"/>
              <a:t>B</a:t>
            </a:r>
            <a:r>
              <a:rPr lang="hr-HR" altLang="sr-Latn-RS" sz="1800" dirty="0" smtClean="0"/>
              <a:t> = </a:t>
            </a:r>
            <a:r>
              <a:rPr lang="hr-HR" altLang="sr-Latn-RS" sz="1800" dirty="0"/>
              <a:t>g</a:t>
            </a:r>
            <a:r>
              <a:rPr lang="fr-CH" altLang="sr-Latn-RS" sz="1800" baseline="30000" dirty="0"/>
              <a:t> X</a:t>
            </a:r>
            <a:r>
              <a:rPr lang="hr-HR" altLang="sr-Latn-RS" sz="1400" baseline="30000" dirty="0" smtClean="0"/>
              <a:t>AM</a:t>
            </a:r>
            <a:r>
              <a:rPr lang="fr-CH" altLang="sr-Latn-RS" sz="1800" baseline="30000" dirty="0" smtClean="0"/>
              <a:t> </a:t>
            </a:r>
            <a:r>
              <a:rPr lang="fr-CH" altLang="sr-Latn-RS" sz="1800" baseline="30000" dirty="0"/>
              <a:t>X</a:t>
            </a:r>
            <a:r>
              <a:rPr lang="hr-HR" altLang="sr-Latn-RS" sz="1400" baseline="30000" dirty="0" smtClean="0"/>
              <a:t>B</a:t>
            </a:r>
            <a:endParaRPr lang="fr-CH" altLang="sr-Latn-RS" sz="1800" dirty="0" smtClean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fr-CH" altLang="sr-Latn-RS" sz="1800" dirty="0" smtClean="0"/>
              <a:t>Bob </a:t>
            </a:r>
            <a:r>
              <a:rPr lang="fr-CH" altLang="sr-Latn-RS" sz="1800" dirty="0" err="1" smtClean="0"/>
              <a:t>transmitira</a:t>
            </a:r>
            <a:r>
              <a:rPr lang="fr-CH" altLang="sr-Latn-RS" sz="1800" dirty="0" smtClean="0"/>
              <a:t> Y</a:t>
            </a:r>
            <a:r>
              <a:rPr lang="fr-CH" altLang="sr-Latn-RS" sz="1800" baseline="-25000" dirty="0" smtClean="0"/>
              <a:t>B</a:t>
            </a:r>
            <a:r>
              <a:rPr lang="fr-CH" altLang="sr-Latn-RS" sz="1800" dirty="0" smtClean="0"/>
              <a:t> Alice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fr-CH" altLang="sr-Latn-RS" sz="1800" dirty="0" smtClean="0"/>
              <a:t>Mal</a:t>
            </a:r>
            <a:r>
              <a:rPr lang="hr-HR" altLang="sr-Latn-RS" sz="1800" dirty="0" smtClean="0"/>
              <a:t>lory</a:t>
            </a:r>
            <a:r>
              <a:rPr lang="fr-CH" altLang="sr-Latn-RS" sz="1800" dirty="0" smtClean="0"/>
              <a:t> </a:t>
            </a:r>
            <a:r>
              <a:rPr lang="hr-HR" altLang="sr-Latn-RS" sz="1800" dirty="0" smtClean="0"/>
              <a:t>zamjeni</a:t>
            </a:r>
            <a:r>
              <a:rPr lang="fr-CH" altLang="sr-Latn-RS" sz="1800" dirty="0" smtClean="0"/>
              <a:t> Y</a:t>
            </a:r>
            <a:r>
              <a:rPr lang="fr-CH" altLang="sr-Latn-RS" sz="1800" baseline="-25000" dirty="0" smtClean="0"/>
              <a:t>B</a:t>
            </a:r>
            <a:r>
              <a:rPr lang="fr-CH" altLang="sr-Latn-RS" sz="1800" dirty="0" smtClean="0"/>
              <a:t> </a:t>
            </a:r>
            <a:r>
              <a:rPr lang="hr-HR" altLang="sr-Latn-RS" sz="1800" dirty="0" smtClean="0"/>
              <a:t>s</a:t>
            </a:r>
            <a:r>
              <a:rPr lang="fr-CH" altLang="sr-Latn-RS" sz="1800" dirty="0" smtClean="0"/>
              <a:t> Y</a:t>
            </a:r>
            <a:r>
              <a:rPr lang="hr-HR" altLang="sr-Latn-RS" sz="1800" baseline="-25000" dirty="0" smtClean="0"/>
              <a:t>BM</a:t>
            </a:r>
            <a:r>
              <a:rPr lang="fr-CH" altLang="sr-Latn-RS" sz="1800" dirty="0" smtClean="0"/>
              <a:t>. Mal</a:t>
            </a:r>
            <a:r>
              <a:rPr lang="hr-HR" altLang="sr-Latn-RS" sz="1800" dirty="0" smtClean="0"/>
              <a:t>lory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izracuna</a:t>
            </a:r>
            <a:r>
              <a:rPr lang="fr-CH" altLang="sr-Latn-RS" sz="1800" dirty="0" smtClean="0"/>
              <a:t> K</a:t>
            </a:r>
            <a:r>
              <a:rPr lang="fr-CH" altLang="sr-Latn-RS" sz="1800" baseline="-25000" dirty="0" smtClean="0"/>
              <a:t>BM </a:t>
            </a:r>
            <a:r>
              <a:rPr lang="fr-CH" altLang="sr-Latn-RS" sz="1800" dirty="0" smtClean="0"/>
              <a:t>=</a:t>
            </a:r>
            <a:r>
              <a:rPr lang="hr-HR" altLang="sr-Latn-RS" sz="1800" dirty="0" smtClean="0"/>
              <a:t> </a:t>
            </a:r>
            <a:r>
              <a:rPr lang="fr-CH" altLang="sr-Latn-RS" sz="1800" dirty="0" smtClean="0"/>
              <a:t>(Y</a:t>
            </a:r>
            <a:r>
              <a:rPr lang="fr-CH" altLang="sr-Latn-RS" sz="1800" baseline="-25000" dirty="0" smtClean="0"/>
              <a:t>B</a:t>
            </a:r>
            <a:r>
              <a:rPr lang="fr-CH" altLang="sr-Latn-RS" sz="1800" dirty="0" smtClean="0"/>
              <a:t>)</a:t>
            </a:r>
            <a:r>
              <a:rPr lang="hr-HR" altLang="sr-Latn-RS" sz="1800" dirty="0" smtClean="0"/>
              <a:t> </a:t>
            </a:r>
            <a:r>
              <a:rPr lang="fr-CH" altLang="sr-Latn-RS" sz="1800" baseline="30000" dirty="0" smtClean="0"/>
              <a:t>X</a:t>
            </a:r>
            <a:r>
              <a:rPr lang="hr-HR" altLang="sr-Latn-RS" sz="1400" baseline="30000" dirty="0" smtClean="0"/>
              <a:t>AM</a:t>
            </a:r>
            <a:r>
              <a:rPr lang="hr-HR" altLang="sr-Latn-RS" sz="1800" dirty="0"/>
              <a:t> = g</a:t>
            </a:r>
            <a:r>
              <a:rPr lang="fr-CH" altLang="sr-Latn-RS" sz="1800" baseline="30000" dirty="0"/>
              <a:t> </a:t>
            </a:r>
            <a:r>
              <a:rPr lang="fr-CH" altLang="sr-Latn-RS" sz="1800" baseline="30000" dirty="0" smtClean="0"/>
              <a:t>X</a:t>
            </a:r>
            <a:r>
              <a:rPr lang="hr-HR" altLang="sr-Latn-RS" sz="1400" baseline="30000" dirty="0" smtClean="0"/>
              <a:t>B</a:t>
            </a:r>
            <a:r>
              <a:rPr lang="fr-CH" altLang="sr-Latn-RS" sz="1800" baseline="30000" dirty="0" smtClean="0"/>
              <a:t> X</a:t>
            </a:r>
            <a:r>
              <a:rPr lang="hr-HR" altLang="sr-Latn-RS" sz="1400" baseline="30000" dirty="0" smtClean="0"/>
              <a:t>AM</a:t>
            </a:r>
            <a:endParaRPr lang="fr-CH" altLang="sr-Latn-RS" sz="1800" dirty="0" smtClean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fr-CH" altLang="sr-Latn-RS" sz="1800" dirty="0" smtClean="0"/>
              <a:t>Alice </a:t>
            </a:r>
            <a:r>
              <a:rPr lang="fr-CH" altLang="sr-Latn-RS" sz="1800" dirty="0" err="1" smtClean="0"/>
              <a:t>primi</a:t>
            </a:r>
            <a:r>
              <a:rPr lang="fr-CH" altLang="sr-Latn-RS" sz="1800" dirty="0" smtClean="0"/>
              <a:t> Y</a:t>
            </a:r>
            <a:r>
              <a:rPr lang="hr-HR" altLang="sr-Latn-RS" sz="1800" baseline="-25000" dirty="0" smtClean="0"/>
              <a:t>BM</a:t>
            </a:r>
            <a:r>
              <a:rPr lang="fr-CH" altLang="sr-Latn-RS" sz="1800" dirty="0" smtClean="0"/>
              <a:t> te </a:t>
            </a:r>
            <a:r>
              <a:rPr lang="fr-CH" altLang="sr-Latn-RS" sz="1800" dirty="0" err="1" smtClean="0"/>
              <a:t>izracuna</a:t>
            </a:r>
            <a:r>
              <a:rPr lang="fr-CH" altLang="sr-Latn-RS" sz="1800" dirty="0" smtClean="0"/>
              <a:t> K</a:t>
            </a:r>
            <a:r>
              <a:rPr lang="fr-CH" altLang="sr-Latn-RS" sz="1800" baseline="-25000" dirty="0" smtClean="0"/>
              <a:t>AM </a:t>
            </a:r>
            <a:r>
              <a:rPr lang="fr-CH" altLang="sr-Latn-RS" sz="1800" dirty="0" smtClean="0"/>
              <a:t>=</a:t>
            </a:r>
            <a:r>
              <a:rPr lang="hr-HR" altLang="sr-Latn-RS" sz="1800" dirty="0" smtClean="0"/>
              <a:t> </a:t>
            </a:r>
            <a:r>
              <a:rPr lang="fr-CH" altLang="sr-Latn-RS" sz="1800" dirty="0" smtClean="0"/>
              <a:t>(Y</a:t>
            </a:r>
            <a:r>
              <a:rPr lang="hr-HR" altLang="sr-Latn-RS" sz="1800" baseline="-25000" dirty="0" smtClean="0"/>
              <a:t>BM</a:t>
            </a:r>
            <a:r>
              <a:rPr lang="fr-CH" altLang="sr-Latn-RS" sz="1800" dirty="0" smtClean="0"/>
              <a:t>)</a:t>
            </a:r>
            <a:r>
              <a:rPr lang="hr-HR" altLang="sr-Latn-RS" sz="1800" dirty="0" smtClean="0"/>
              <a:t> </a:t>
            </a:r>
            <a:r>
              <a:rPr lang="fr-CH" altLang="sr-Latn-RS" sz="1800" baseline="30000" dirty="0" smtClean="0"/>
              <a:t>X</a:t>
            </a:r>
            <a:r>
              <a:rPr lang="fr-CH" altLang="sr-Latn-RS" sz="1400" baseline="30000" dirty="0" smtClean="0"/>
              <a:t>A</a:t>
            </a:r>
            <a:r>
              <a:rPr lang="hr-HR" altLang="sr-Latn-RS" sz="1600" dirty="0"/>
              <a:t> </a:t>
            </a:r>
            <a:r>
              <a:rPr lang="hr-HR" altLang="sr-Latn-RS" sz="1800" dirty="0"/>
              <a:t>= g</a:t>
            </a:r>
            <a:r>
              <a:rPr lang="fr-CH" altLang="sr-Latn-RS" sz="1800" baseline="30000" dirty="0"/>
              <a:t> </a:t>
            </a:r>
            <a:r>
              <a:rPr lang="fr-CH" altLang="sr-Latn-RS" sz="1800" baseline="30000" dirty="0" smtClean="0"/>
              <a:t>X</a:t>
            </a:r>
            <a:r>
              <a:rPr lang="hr-HR" altLang="sr-Latn-RS" sz="1400" baseline="30000" dirty="0" smtClean="0"/>
              <a:t>BM</a:t>
            </a:r>
            <a:r>
              <a:rPr lang="fr-CH" altLang="sr-Latn-RS" sz="1800" baseline="30000" dirty="0" smtClean="0"/>
              <a:t> X</a:t>
            </a:r>
            <a:r>
              <a:rPr lang="hr-HR" altLang="sr-Latn-RS" sz="1400" baseline="30000" dirty="0" smtClean="0"/>
              <a:t>A</a:t>
            </a:r>
            <a:endParaRPr lang="fr-CH" altLang="sr-Latn-RS" sz="1800" b="1" dirty="0" smtClean="0"/>
          </a:p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hr-HR" altLang="sr-Latn-RS" sz="1800" dirty="0" smtClean="0">
                <a:solidFill>
                  <a:srgbClr val="C00000"/>
                </a:solidFill>
              </a:rPr>
              <a:t>Posljedice MITM napada:</a:t>
            </a:r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fr-CH" altLang="sr-Latn-RS" sz="1600" dirty="0" smtClean="0"/>
              <a:t>Alice i Bob </a:t>
            </a:r>
            <a:r>
              <a:rPr lang="fr-CH" altLang="sr-Latn-RS" sz="1600" dirty="0" err="1" smtClean="0"/>
              <a:t>misle</a:t>
            </a:r>
            <a:r>
              <a:rPr lang="fr-CH" altLang="sr-Latn-RS" sz="1600" dirty="0" smtClean="0"/>
              <a:t> da </a:t>
            </a:r>
            <a:r>
              <a:rPr lang="fr-CH" altLang="sr-Latn-RS" sz="1600" dirty="0" err="1" smtClean="0"/>
              <a:t>dijele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zajednicki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kljuc</a:t>
            </a:r>
            <a:r>
              <a:rPr lang="fr-CH" altLang="sr-Latn-RS" sz="1600" dirty="0" smtClean="0"/>
              <a:t>, </a:t>
            </a:r>
            <a:r>
              <a:rPr lang="fr-CH" altLang="sr-Latn-RS" sz="1600" dirty="0" err="1" smtClean="0"/>
              <a:t>ali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zapravo</a:t>
            </a:r>
            <a:r>
              <a:rPr lang="fr-CH" altLang="sr-Latn-RS" sz="1600" dirty="0" smtClean="0"/>
              <a:t> </a:t>
            </a:r>
            <a:r>
              <a:rPr lang="hr-HR" altLang="sr-Latn-RS" sz="1600" dirty="0" smtClean="0"/>
              <a:t/>
            </a:r>
            <a:br>
              <a:rPr lang="hr-HR" altLang="sr-Latn-RS" sz="1600" dirty="0" smtClean="0"/>
            </a:br>
            <a:r>
              <a:rPr lang="fr-CH" altLang="sr-Latn-RS" sz="1600" dirty="0" smtClean="0"/>
              <a:t>Alice i Mal</a:t>
            </a:r>
            <a:r>
              <a:rPr lang="hr-HR" altLang="sr-Latn-RS" sz="1600" dirty="0" smtClean="0"/>
              <a:t>lory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dijele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kljuc</a:t>
            </a:r>
            <a:r>
              <a:rPr lang="fr-CH" altLang="sr-Latn-RS" sz="1600" dirty="0" smtClean="0"/>
              <a:t> K</a:t>
            </a:r>
            <a:r>
              <a:rPr lang="fr-CH" altLang="sr-Latn-RS" sz="1600" baseline="-25000" dirty="0" smtClean="0"/>
              <a:t>AM</a:t>
            </a:r>
            <a:r>
              <a:rPr lang="fr-CH" altLang="sr-Latn-RS" sz="1600" dirty="0" smtClean="0"/>
              <a:t>, </a:t>
            </a:r>
            <a:r>
              <a:rPr lang="fr-CH" altLang="sr-Latn-RS" sz="1600" dirty="0" err="1" smtClean="0"/>
              <a:t>dok</a:t>
            </a:r>
            <a:r>
              <a:rPr lang="fr-CH" altLang="sr-Latn-RS" sz="1600" dirty="0" smtClean="0"/>
              <a:t> Bob i Mal</a:t>
            </a:r>
            <a:r>
              <a:rPr lang="hr-HR" altLang="sr-Latn-RS" sz="1600" dirty="0" smtClean="0"/>
              <a:t>lory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dijele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kljuc</a:t>
            </a:r>
            <a:r>
              <a:rPr lang="fr-CH" altLang="sr-Latn-RS" sz="1600" dirty="0" smtClean="0"/>
              <a:t> K</a:t>
            </a:r>
            <a:r>
              <a:rPr lang="fr-CH" altLang="sr-Latn-RS" sz="1600" baseline="-25000" dirty="0" smtClean="0"/>
              <a:t>BM</a:t>
            </a:r>
            <a:endParaRPr lang="fr-CH" altLang="sr-Latn-RS" sz="1600" dirty="0" smtClean="0"/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fr-CH" altLang="sr-Latn-RS" sz="1600" dirty="0" err="1" smtClean="0"/>
              <a:t>Sada</a:t>
            </a:r>
            <a:r>
              <a:rPr lang="fr-CH" altLang="sr-Latn-RS" sz="1600" dirty="0" smtClean="0"/>
              <a:t> Malice </a:t>
            </a:r>
            <a:r>
              <a:rPr lang="fr-CH" altLang="sr-Latn-RS" sz="1600" dirty="0" err="1" smtClean="0"/>
              <a:t>moze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dekriptirati</a:t>
            </a:r>
            <a:r>
              <a:rPr lang="fr-CH" altLang="sr-Latn-RS" sz="1600" dirty="0" smtClean="0"/>
              <a:t> i </a:t>
            </a:r>
            <a:r>
              <a:rPr lang="fr-CH" altLang="sr-Latn-RS" sz="1600" dirty="0" err="1" smtClean="0"/>
              <a:t>modificirati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sve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poruke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koje</a:t>
            </a:r>
            <a:r>
              <a:rPr lang="fr-CH" altLang="sr-Latn-RS" sz="1600" dirty="0" smtClean="0"/>
              <a:t> </a:t>
            </a:r>
            <a:r>
              <a:rPr lang="hr-HR" altLang="sr-Latn-RS" sz="1600" dirty="0" smtClean="0"/>
              <a:t/>
            </a:r>
            <a:br>
              <a:rPr lang="hr-HR" altLang="sr-Latn-RS" sz="1600" dirty="0" smtClean="0"/>
            </a:br>
            <a:r>
              <a:rPr lang="fr-CH" altLang="sr-Latn-RS" sz="1600" dirty="0" smtClean="0"/>
              <a:t>Alice i Bob </a:t>
            </a:r>
            <a:r>
              <a:rPr lang="fr-CH" altLang="sr-Latn-RS" sz="1600" dirty="0" err="1" smtClean="0"/>
              <a:t>salju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jedno</a:t>
            </a:r>
            <a:r>
              <a:rPr lang="fr-CH" altLang="sr-Latn-RS" sz="1600" dirty="0" smtClean="0"/>
              <a:t> </a:t>
            </a:r>
            <a:r>
              <a:rPr lang="fr-CH" altLang="sr-Latn-RS" sz="1600" dirty="0" err="1" smtClean="0"/>
              <a:t>drugome</a:t>
            </a:r>
            <a:r>
              <a:rPr lang="fr-CH" altLang="sr-Latn-RS" sz="1600" dirty="0" smtClean="0"/>
              <a:t> (</a:t>
            </a:r>
            <a:r>
              <a:rPr lang="fr-CH" altLang="sr-Latn-RS" sz="1600" dirty="0" err="1" smtClean="0"/>
              <a:t>preko</a:t>
            </a:r>
            <a:r>
              <a:rPr lang="fr-CH" altLang="sr-Latn-RS" sz="1600" dirty="0" smtClean="0"/>
              <a:t> Mal</a:t>
            </a:r>
            <a:r>
              <a:rPr lang="hr-HR" altLang="sr-Latn-RS" sz="1600" dirty="0" smtClean="0"/>
              <a:t>lory</a:t>
            </a:r>
            <a:r>
              <a:rPr lang="fr-CH" altLang="sr-Latn-RS" sz="1600" dirty="0" smtClean="0"/>
              <a:t>)</a:t>
            </a:r>
          </a:p>
          <a:p>
            <a:pPr eaLnBrk="1" hangingPunct="1">
              <a:buFontTx/>
              <a:buNone/>
            </a:pPr>
            <a:endParaRPr lang="fr-CH" altLang="sr-Latn-RS" sz="1600" dirty="0" smtClean="0"/>
          </a:p>
          <a:p>
            <a:pPr eaLnBrk="1" hangingPunct="1"/>
            <a:endParaRPr lang="fr-CH" altLang="sr-Latn-RS" sz="1600" dirty="0" smtClean="0"/>
          </a:p>
          <a:p>
            <a:pPr eaLnBrk="1" hangingPunct="1"/>
            <a:endParaRPr lang="en-GB" altLang="sr-Latn-R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0809C48F-D5B1-44EE-8C18-32D2A65D633C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56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 err="1"/>
              <a:t>Diffie-Hellman</a:t>
            </a:r>
            <a:r>
              <a:rPr lang="fr-CH" altLang="sr-Latn-RS" dirty="0"/>
              <a:t> </a:t>
            </a:r>
            <a:r>
              <a:rPr lang="fr-CH" altLang="sr-Latn-RS" dirty="0" err="1"/>
              <a:t>protokol</a:t>
            </a:r>
            <a:r>
              <a:rPr lang="fr-CH" altLang="sr-Latn-RS" dirty="0"/>
              <a:t>: MITM </a:t>
            </a:r>
            <a:r>
              <a:rPr lang="fr-CH" altLang="sr-Latn-RS" dirty="0" err="1"/>
              <a:t>napad</a:t>
            </a:r>
            <a:endParaRPr lang="en-GB" altLang="sr-Latn-RS" dirty="0" smtClean="0"/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>
            <a:off x="4495800" y="1532970"/>
            <a:ext cx="0" cy="46407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>
            <a:off x="1338263" y="1534556"/>
            <a:ext cx="0" cy="46391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336675" y="2117170"/>
            <a:ext cx="3152775" cy="304800"/>
            <a:chOff x="1945" y="2430"/>
            <a:chExt cx="1986" cy="192"/>
          </a:xfrm>
        </p:grpSpPr>
        <p:sp>
          <p:nvSpPr>
            <p:cNvPr id="13338" name="Line 13"/>
            <p:cNvSpPr>
              <a:spLocks noChangeShapeType="1"/>
            </p:cNvSpPr>
            <p:nvPr/>
          </p:nvSpPr>
          <p:spPr bwMode="auto">
            <a:xfrm>
              <a:off x="1945" y="2617"/>
              <a:ext cx="19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3339" name="Text Box 14"/>
            <p:cNvSpPr txBox="1">
              <a:spLocks noChangeArrowheads="1"/>
            </p:cNvSpPr>
            <p:nvPr/>
          </p:nvSpPr>
          <p:spPr bwMode="auto">
            <a:xfrm>
              <a:off x="2642" y="2430"/>
              <a:ext cx="6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>
                  <a:latin typeface="Comic Sans MS" panose="030F0702030302020204" pitchFamily="66" charset="0"/>
                </a:rPr>
                <a:t>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A</a:t>
              </a:r>
              <a:r>
                <a:rPr lang="en-US" altLang="sr-Latn-RS" sz="1400">
                  <a:latin typeface="Comic Sans MS" panose="030F0702030302020204" pitchFamily="66" charset="0"/>
                </a:rPr>
                <a:t> mod p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336675" y="3052207"/>
            <a:ext cx="3152775" cy="307975"/>
            <a:chOff x="2090" y="2845"/>
            <a:chExt cx="1986" cy="194"/>
          </a:xfrm>
        </p:grpSpPr>
        <p:sp>
          <p:nvSpPr>
            <p:cNvPr id="13336" name="Line 16"/>
            <p:cNvSpPr>
              <a:spLocks noChangeShapeType="1"/>
            </p:cNvSpPr>
            <p:nvPr/>
          </p:nvSpPr>
          <p:spPr bwMode="auto">
            <a:xfrm flipH="1">
              <a:off x="2090" y="3032"/>
              <a:ext cx="19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3337" name="Text Box 17"/>
            <p:cNvSpPr txBox="1">
              <a:spLocks noChangeArrowheads="1"/>
            </p:cNvSpPr>
            <p:nvPr/>
          </p:nvSpPr>
          <p:spPr bwMode="auto">
            <a:xfrm>
              <a:off x="2777" y="2845"/>
              <a:ext cx="6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 dirty="0">
                  <a:latin typeface="Comic Sans MS" panose="030F0702030302020204" pitchFamily="66" charset="0"/>
                </a:rPr>
                <a:t>g</a:t>
              </a:r>
              <a:r>
                <a:rPr lang="fr-CH" altLang="sr-Latn-RS" sz="1400" baseline="30000" dirty="0" smtClean="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 dirty="0" smtClean="0">
                  <a:latin typeface="Comic Sans MS" panose="030F0702030302020204" pitchFamily="66" charset="0"/>
                </a:rPr>
                <a:t>BM</a:t>
              </a:r>
              <a:r>
                <a:rPr lang="en-US" altLang="sr-Latn-R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altLang="sr-Latn-RS" sz="1400" dirty="0">
                  <a:latin typeface="Comic Sans MS" panose="030F0702030302020204" pitchFamily="66" charset="0"/>
                </a:rPr>
                <a:t>mod p</a:t>
              </a:r>
            </a:p>
          </p:txBody>
        </p:sp>
      </p:grp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4040448" y="1143000"/>
            <a:ext cx="8980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r-Latn-RS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Mallory</a:t>
            </a:r>
            <a:endParaRPr lang="en-US" altLang="sr-Latn-RS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34" name="Text Box 29"/>
          <p:cNvSpPr txBox="1">
            <a:spLocks noChangeArrowheads="1"/>
          </p:cNvSpPr>
          <p:nvPr/>
        </p:nvSpPr>
        <p:spPr bwMode="auto">
          <a:xfrm>
            <a:off x="1001487" y="1143000"/>
            <a:ext cx="6703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r-Latn-RS" sz="1600" dirty="0">
                <a:latin typeface="Comic Sans MS" panose="030F0702030302020204" pitchFamily="66" charset="0"/>
              </a:rPr>
              <a:t>Alice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7650480" y="1532970"/>
            <a:ext cx="0" cy="4640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372794" y="1143000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r-Latn-RS" sz="1600">
                <a:latin typeface="Comic Sans MS" panose="030F0702030302020204" pitchFamily="66" charset="0"/>
              </a:rPr>
              <a:t>Bob</a:t>
            </a:r>
          </a:p>
        </p:txBody>
      </p: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4489450" y="2117170"/>
            <a:ext cx="3152775" cy="307975"/>
            <a:chOff x="1945" y="2430"/>
            <a:chExt cx="1986" cy="194"/>
          </a:xfrm>
        </p:grpSpPr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1945" y="2617"/>
              <a:ext cx="19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2642" y="2430"/>
              <a:ext cx="6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 dirty="0">
                  <a:latin typeface="Comic Sans MS" panose="030F0702030302020204" pitchFamily="66" charset="0"/>
                </a:rPr>
                <a:t>g</a:t>
              </a:r>
              <a:r>
                <a:rPr lang="fr-CH" altLang="sr-Latn-RS" sz="1400" baseline="30000" dirty="0" smtClean="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 dirty="0" smtClean="0">
                  <a:latin typeface="Comic Sans MS" panose="030F0702030302020204" pitchFamily="66" charset="0"/>
                </a:rPr>
                <a:t>AM</a:t>
              </a:r>
              <a:r>
                <a:rPr lang="en-US" altLang="sr-Latn-R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altLang="sr-Latn-RS" sz="1400" dirty="0">
                  <a:latin typeface="Comic Sans MS" panose="030F0702030302020204" pitchFamily="66" charset="0"/>
                </a:rPr>
                <a:t>mod p</a:t>
              </a:r>
            </a:p>
          </p:txBody>
        </p:sp>
      </p:grpSp>
      <p:grpSp>
        <p:nvGrpSpPr>
          <p:cNvPr id="36" name="Group 15"/>
          <p:cNvGrpSpPr>
            <a:grpSpLocks/>
          </p:cNvGrpSpPr>
          <p:nvPr/>
        </p:nvGrpSpPr>
        <p:grpSpPr bwMode="auto">
          <a:xfrm>
            <a:off x="4495800" y="3049508"/>
            <a:ext cx="3152775" cy="304800"/>
            <a:chOff x="2090" y="2845"/>
            <a:chExt cx="1986" cy="192"/>
          </a:xfrm>
        </p:grpSpPr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H="1">
              <a:off x="2090" y="3032"/>
              <a:ext cx="19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2777" y="2845"/>
              <a:ext cx="64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 dirty="0">
                  <a:latin typeface="Comic Sans MS" panose="030F0702030302020204" pitchFamily="66" charset="0"/>
                </a:rPr>
                <a:t>g</a:t>
              </a:r>
              <a:r>
                <a:rPr lang="fr-CH" altLang="sr-Latn-RS" sz="1400" baseline="30000" dirty="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 dirty="0">
                  <a:latin typeface="Comic Sans MS" panose="030F0702030302020204" pitchFamily="66" charset="0"/>
                </a:rPr>
                <a:t>B</a:t>
              </a:r>
              <a:r>
                <a:rPr lang="en-US" altLang="sr-Latn-RS" sz="1400" dirty="0">
                  <a:latin typeface="Comic Sans MS" panose="030F0702030302020204" pitchFamily="66" charset="0"/>
                </a:rPr>
                <a:t> mod p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228600" y="3751767"/>
            <a:ext cx="2365375" cy="442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403819" y="3832730"/>
            <a:ext cx="1978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sr-Latn-RS" sz="1400" dirty="0" smtClean="0">
                <a:latin typeface="Comic Sans MS" panose="030F0702030302020204" pitchFamily="66" charset="0"/>
              </a:rPr>
              <a:t>K</a:t>
            </a:r>
            <a:r>
              <a:rPr lang="en-US" altLang="sr-Latn-RS" sz="1400" baseline="-25000" dirty="0" smtClean="0">
                <a:latin typeface="Comic Sans MS" panose="030F0702030302020204" pitchFamily="66" charset="0"/>
              </a:rPr>
              <a:t>AM</a:t>
            </a:r>
            <a:r>
              <a:rPr lang="en-US" altLang="sr-Latn-RS" sz="1400" dirty="0" smtClean="0">
                <a:latin typeface="Comic Sans MS" panose="030F0702030302020204" pitchFamily="66" charset="0"/>
              </a:rPr>
              <a:t> </a:t>
            </a:r>
            <a:r>
              <a:rPr lang="en-US" altLang="sr-Latn-RS" sz="1400" dirty="0">
                <a:latin typeface="Comic Sans MS" panose="030F0702030302020204" pitchFamily="66" charset="0"/>
              </a:rPr>
              <a:t>= </a:t>
            </a:r>
            <a:r>
              <a:rPr lang="fr-CH" altLang="sr-Latn-RS" sz="1400" dirty="0">
                <a:latin typeface="Comic Sans MS" panose="030F0702030302020204" pitchFamily="66" charset="0"/>
              </a:rPr>
              <a:t>(g </a:t>
            </a:r>
            <a:r>
              <a:rPr lang="fr-CH" altLang="sr-Latn-RS" sz="1800" baseline="30000" dirty="0" smtClean="0">
                <a:latin typeface="Comic Sans MS" panose="030F0702030302020204" pitchFamily="66" charset="0"/>
              </a:rPr>
              <a:t>X</a:t>
            </a:r>
            <a:r>
              <a:rPr lang="fr-CH" altLang="sr-Latn-RS" sz="1400" baseline="30000" dirty="0" smtClean="0">
                <a:latin typeface="Comic Sans MS" panose="030F0702030302020204" pitchFamily="66" charset="0"/>
              </a:rPr>
              <a:t>BM</a:t>
            </a:r>
            <a:r>
              <a:rPr lang="fr-CH" altLang="sr-Latn-RS" sz="1400" dirty="0" smtClean="0">
                <a:latin typeface="Comic Sans MS" panose="030F0702030302020204" pitchFamily="66" charset="0"/>
              </a:rPr>
              <a:t>)</a:t>
            </a:r>
            <a:r>
              <a:rPr lang="fr-CH" altLang="sr-Latn-RS" sz="1800" baseline="30000" dirty="0" smtClean="0">
                <a:latin typeface="Comic Sans MS" panose="030F0702030302020204" pitchFamily="66" charset="0"/>
              </a:rPr>
              <a:t>X</a:t>
            </a:r>
            <a:r>
              <a:rPr lang="fr-CH" altLang="sr-Latn-RS" sz="1400" baseline="30000" dirty="0" smtClean="0">
                <a:latin typeface="Comic Sans MS" panose="030F0702030302020204" pitchFamily="66" charset="0"/>
              </a:rPr>
              <a:t>A </a:t>
            </a:r>
            <a:r>
              <a:rPr lang="fr-CH" altLang="sr-Latn-RS" sz="1400" dirty="0" err="1">
                <a:latin typeface="Comic Sans MS" panose="030F0702030302020204" pitchFamily="66" charset="0"/>
              </a:rPr>
              <a:t>mod</a:t>
            </a:r>
            <a:r>
              <a:rPr lang="fr-CH" altLang="sr-Latn-RS" sz="1400" dirty="0">
                <a:latin typeface="Comic Sans MS" panose="030F0702030302020204" pitchFamily="66" charset="0"/>
              </a:rPr>
              <a:t> p</a:t>
            </a:r>
            <a:endParaRPr lang="en-US" altLang="sr-Latn-RS" sz="1400" dirty="0">
              <a:latin typeface="Comic Sans MS" panose="030F0702030302020204" pitchFamily="66" charset="0"/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368039" y="3751767"/>
            <a:ext cx="2365375" cy="442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3543259" y="3832730"/>
            <a:ext cx="19784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sr-Latn-RS" sz="1400" dirty="0" smtClean="0">
                <a:latin typeface="Comic Sans MS" panose="030F0702030302020204" pitchFamily="66" charset="0"/>
              </a:rPr>
              <a:t>K</a:t>
            </a:r>
            <a:r>
              <a:rPr lang="en-US" altLang="sr-Latn-RS" sz="1400" baseline="-25000" dirty="0" smtClean="0">
                <a:latin typeface="Comic Sans MS" panose="030F0702030302020204" pitchFamily="66" charset="0"/>
              </a:rPr>
              <a:t>AM</a:t>
            </a:r>
            <a:r>
              <a:rPr lang="en-US" altLang="sr-Latn-RS" sz="1400" dirty="0" smtClean="0">
                <a:latin typeface="Comic Sans MS" panose="030F0702030302020204" pitchFamily="66" charset="0"/>
              </a:rPr>
              <a:t> </a:t>
            </a:r>
            <a:r>
              <a:rPr lang="en-US" altLang="sr-Latn-RS" sz="1400" dirty="0">
                <a:latin typeface="Comic Sans MS" panose="030F0702030302020204" pitchFamily="66" charset="0"/>
              </a:rPr>
              <a:t>= </a:t>
            </a:r>
            <a:r>
              <a:rPr lang="fr-CH" altLang="sr-Latn-RS" sz="1400" dirty="0">
                <a:latin typeface="Comic Sans MS" panose="030F0702030302020204" pitchFamily="66" charset="0"/>
              </a:rPr>
              <a:t>(g </a:t>
            </a:r>
            <a:r>
              <a:rPr lang="fr-CH" altLang="sr-Latn-RS" sz="1800" baseline="30000" dirty="0" smtClean="0">
                <a:latin typeface="Comic Sans MS" panose="030F0702030302020204" pitchFamily="66" charset="0"/>
              </a:rPr>
              <a:t>X</a:t>
            </a:r>
            <a:r>
              <a:rPr lang="fr-CH" altLang="sr-Latn-RS" sz="1400" baseline="30000" dirty="0" smtClean="0">
                <a:latin typeface="Comic Sans MS" panose="030F0702030302020204" pitchFamily="66" charset="0"/>
              </a:rPr>
              <a:t>A</a:t>
            </a:r>
            <a:r>
              <a:rPr lang="fr-CH" altLang="sr-Latn-RS" sz="1400" dirty="0" smtClean="0">
                <a:latin typeface="Comic Sans MS" panose="030F0702030302020204" pitchFamily="66" charset="0"/>
              </a:rPr>
              <a:t>)</a:t>
            </a:r>
            <a:r>
              <a:rPr lang="fr-CH" altLang="sr-Latn-RS" sz="1800" baseline="30000" dirty="0" smtClean="0">
                <a:latin typeface="Comic Sans MS" panose="030F0702030302020204" pitchFamily="66" charset="0"/>
              </a:rPr>
              <a:t>X</a:t>
            </a:r>
            <a:r>
              <a:rPr lang="fr-CH" altLang="sr-Latn-RS" sz="1400" baseline="30000" dirty="0" smtClean="0">
                <a:latin typeface="Comic Sans MS" panose="030F0702030302020204" pitchFamily="66" charset="0"/>
              </a:rPr>
              <a:t>BM </a:t>
            </a:r>
            <a:r>
              <a:rPr lang="fr-CH" altLang="sr-Latn-RS" sz="1400" dirty="0" err="1">
                <a:latin typeface="Comic Sans MS" panose="030F0702030302020204" pitchFamily="66" charset="0"/>
              </a:rPr>
              <a:t>mod</a:t>
            </a:r>
            <a:r>
              <a:rPr lang="fr-CH" altLang="sr-Latn-RS" sz="1400" dirty="0">
                <a:latin typeface="Comic Sans MS" panose="030F0702030302020204" pitchFamily="66" charset="0"/>
              </a:rPr>
              <a:t> p</a:t>
            </a:r>
            <a:endParaRPr lang="en-US" altLang="sr-Latn-RS" sz="1400" dirty="0">
              <a:latin typeface="Comic Sans MS" panose="030F0702030302020204" pitchFamily="66" charset="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6501172" y="3735448"/>
            <a:ext cx="2365375" cy="442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6682804" y="3816411"/>
            <a:ext cx="19656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sr-Latn-RS" sz="1400" dirty="0" smtClean="0">
                <a:latin typeface="Comic Sans MS" panose="030F0702030302020204" pitchFamily="66" charset="0"/>
              </a:rPr>
              <a:t>K</a:t>
            </a:r>
            <a:r>
              <a:rPr lang="en-US" altLang="sr-Latn-RS" sz="1400" baseline="-25000" dirty="0" smtClean="0">
                <a:latin typeface="Comic Sans MS" panose="030F0702030302020204" pitchFamily="66" charset="0"/>
              </a:rPr>
              <a:t>BM</a:t>
            </a:r>
            <a:r>
              <a:rPr lang="en-US" altLang="sr-Latn-RS" sz="1400" dirty="0" smtClean="0">
                <a:latin typeface="Comic Sans MS" panose="030F0702030302020204" pitchFamily="66" charset="0"/>
              </a:rPr>
              <a:t> </a:t>
            </a:r>
            <a:r>
              <a:rPr lang="en-US" altLang="sr-Latn-RS" sz="1400" dirty="0">
                <a:latin typeface="Comic Sans MS" panose="030F0702030302020204" pitchFamily="66" charset="0"/>
              </a:rPr>
              <a:t>= </a:t>
            </a:r>
            <a:r>
              <a:rPr lang="fr-CH" altLang="sr-Latn-RS" sz="1400" dirty="0">
                <a:latin typeface="Comic Sans MS" panose="030F0702030302020204" pitchFamily="66" charset="0"/>
              </a:rPr>
              <a:t>(g </a:t>
            </a:r>
            <a:r>
              <a:rPr lang="fr-CH" altLang="sr-Latn-RS" sz="1800" baseline="30000" dirty="0" smtClean="0">
                <a:latin typeface="Comic Sans MS" panose="030F0702030302020204" pitchFamily="66" charset="0"/>
              </a:rPr>
              <a:t>X</a:t>
            </a:r>
            <a:r>
              <a:rPr lang="fr-CH" altLang="sr-Latn-RS" sz="1400" baseline="30000" dirty="0" smtClean="0">
                <a:latin typeface="Comic Sans MS" panose="030F0702030302020204" pitchFamily="66" charset="0"/>
              </a:rPr>
              <a:t>AM</a:t>
            </a:r>
            <a:r>
              <a:rPr lang="fr-CH" altLang="sr-Latn-RS" sz="1400" dirty="0" smtClean="0">
                <a:latin typeface="Comic Sans MS" panose="030F0702030302020204" pitchFamily="66" charset="0"/>
              </a:rPr>
              <a:t>)</a:t>
            </a:r>
            <a:r>
              <a:rPr lang="fr-CH" altLang="sr-Latn-RS" sz="1800" baseline="30000" dirty="0" smtClean="0">
                <a:latin typeface="Comic Sans MS" panose="030F0702030302020204" pitchFamily="66" charset="0"/>
              </a:rPr>
              <a:t>X</a:t>
            </a:r>
            <a:r>
              <a:rPr lang="fr-CH" altLang="sr-Latn-RS" sz="1400" baseline="30000" dirty="0" smtClean="0">
                <a:latin typeface="Comic Sans MS" panose="030F0702030302020204" pitchFamily="66" charset="0"/>
              </a:rPr>
              <a:t>B </a:t>
            </a:r>
            <a:r>
              <a:rPr lang="fr-CH" altLang="sr-Latn-RS" sz="1400" dirty="0" err="1">
                <a:latin typeface="Comic Sans MS" panose="030F0702030302020204" pitchFamily="66" charset="0"/>
              </a:rPr>
              <a:t>mod</a:t>
            </a:r>
            <a:r>
              <a:rPr lang="fr-CH" altLang="sr-Latn-RS" sz="1400" dirty="0">
                <a:latin typeface="Comic Sans MS" panose="030F0702030302020204" pitchFamily="66" charset="0"/>
              </a:rPr>
              <a:t> p</a:t>
            </a:r>
            <a:endParaRPr lang="en-US" altLang="sr-Latn-RS" sz="1400" dirty="0">
              <a:latin typeface="Comic Sans MS" panose="030F0702030302020204" pitchFamily="66" charset="0"/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3368039" y="4308184"/>
            <a:ext cx="2365375" cy="442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512001" y="4389147"/>
            <a:ext cx="20409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sr-Latn-RS" sz="1400" dirty="0" smtClean="0">
                <a:latin typeface="Comic Sans MS" panose="030F0702030302020204" pitchFamily="66" charset="0"/>
              </a:rPr>
              <a:t>K</a:t>
            </a:r>
            <a:r>
              <a:rPr lang="en-US" altLang="sr-Latn-RS" sz="1400" baseline="-25000" dirty="0" smtClean="0">
                <a:latin typeface="Comic Sans MS" panose="030F0702030302020204" pitchFamily="66" charset="0"/>
              </a:rPr>
              <a:t>BM</a:t>
            </a:r>
            <a:r>
              <a:rPr lang="en-US" altLang="sr-Latn-RS" sz="1400" dirty="0" smtClean="0">
                <a:latin typeface="Comic Sans MS" panose="030F0702030302020204" pitchFamily="66" charset="0"/>
              </a:rPr>
              <a:t> </a:t>
            </a:r>
            <a:r>
              <a:rPr lang="en-US" altLang="sr-Latn-RS" sz="1400" dirty="0">
                <a:latin typeface="Comic Sans MS" panose="030F0702030302020204" pitchFamily="66" charset="0"/>
              </a:rPr>
              <a:t>= </a:t>
            </a:r>
            <a:r>
              <a:rPr lang="fr-CH" altLang="sr-Latn-RS" sz="1400" dirty="0">
                <a:latin typeface="Comic Sans MS" panose="030F0702030302020204" pitchFamily="66" charset="0"/>
              </a:rPr>
              <a:t>(g </a:t>
            </a:r>
            <a:r>
              <a:rPr lang="fr-CH" altLang="sr-Latn-RS" sz="1800" baseline="30000" dirty="0" smtClean="0">
                <a:latin typeface="Comic Sans MS" panose="030F0702030302020204" pitchFamily="66" charset="0"/>
              </a:rPr>
              <a:t>X</a:t>
            </a:r>
            <a:r>
              <a:rPr lang="fr-CH" altLang="sr-Latn-RS" sz="1400" baseline="30000" dirty="0" smtClean="0">
                <a:latin typeface="Comic Sans MS" panose="030F0702030302020204" pitchFamily="66" charset="0"/>
              </a:rPr>
              <a:t>B</a:t>
            </a:r>
            <a:r>
              <a:rPr lang="fr-CH" altLang="sr-Latn-RS" sz="1400" dirty="0" smtClean="0">
                <a:latin typeface="Comic Sans MS" panose="030F0702030302020204" pitchFamily="66" charset="0"/>
              </a:rPr>
              <a:t>)</a:t>
            </a:r>
            <a:r>
              <a:rPr lang="fr-CH" altLang="sr-Latn-RS" sz="1800" baseline="30000" dirty="0" smtClean="0">
                <a:latin typeface="Comic Sans MS" panose="030F0702030302020204" pitchFamily="66" charset="0"/>
              </a:rPr>
              <a:t>X</a:t>
            </a:r>
            <a:r>
              <a:rPr lang="fr-CH" altLang="sr-Latn-RS" sz="1400" baseline="30000" dirty="0" smtClean="0">
                <a:latin typeface="Comic Sans MS" panose="030F0702030302020204" pitchFamily="66" charset="0"/>
              </a:rPr>
              <a:t>AM </a:t>
            </a:r>
            <a:r>
              <a:rPr lang="fr-CH" altLang="sr-Latn-RS" sz="1400" dirty="0" err="1">
                <a:latin typeface="Comic Sans MS" panose="030F0702030302020204" pitchFamily="66" charset="0"/>
              </a:rPr>
              <a:t>mod</a:t>
            </a:r>
            <a:r>
              <a:rPr lang="fr-CH" altLang="sr-Latn-RS" sz="1400" dirty="0">
                <a:latin typeface="Comic Sans MS" panose="030F0702030302020204" pitchFamily="66" charset="0"/>
              </a:rPr>
              <a:t> p</a:t>
            </a:r>
            <a:endParaRPr lang="en-US" altLang="sr-Latn-RS" sz="1400" dirty="0">
              <a:latin typeface="Comic Sans MS" panose="030F0702030302020204" pitchFamily="66" charset="0"/>
            </a:endParaRPr>
          </a:p>
        </p:txBody>
      </p:sp>
      <p:sp>
        <p:nvSpPr>
          <p:cNvPr id="7" name="Can 6"/>
          <p:cNvSpPr/>
          <p:nvPr/>
        </p:nvSpPr>
        <p:spPr>
          <a:xfrm rot="16200000">
            <a:off x="2732520" y="4258028"/>
            <a:ext cx="321694" cy="2747665"/>
          </a:xfrm>
          <a:prstGeom prst="can">
            <a:avLst>
              <a:gd name="adj" fmla="val 47418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sr-Latn-RS" sz="1400" dirty="0">
                <a:latin typeface="Comic Sans MS" panose="030F0702030302020204" pitchFamily="66" charset="0"/>
              </a:rPr>
              <a:t>K</a:t>
            </a:r>
            <a:r>
              <a:rPr lang="en-US" altLang="sr-Latn-RS" sz="1400" baseline="-25000" dirty="0">
                <a:latin typeface="Comic Sans MS" panose="030F0702030302020204" pitchFamily="66" charset="0"/>
              </a:rPr>
              <a:t>AM</a:t>
            </a:r>
            <a:endParaRPr lang="en-US" sz="1400" dirty="0"/>
          </a:p>
        </p:txBody>
      </p:sp>
      <p:sp>
        <p:nvSpPr>
          <p:cNvPr id="51" name="Can 50"/>
          <p:cNvSpPr/>
          <p:nvPr/>
        </p:nvSpPr>
        <p:spPr>
          <a:xfrm rot="16200000">
            <a:off x="5894830" y="4251852"/>
            <a:ext cx="321694" cy="2747665"/>
          </a:xfrm>
          <a:prstGeom prst="can">
            <a:avLst>
              <a:gd name="adj" fmla="val 47418"/>
            </a:avLst>
          </a:prstGeom>
          <a:solidFill>
            <a:schemeClr val="accent5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sr-Latn-RS" sz="1400" dirty="0">
                <a:latin typeface="Comic Sans MS" panose="030F0702030302020204" pitchFamily="66" charset="0"/>
              </a:rPr>
              <a:t>K</a:t>
            </a:r>
            <a:r>
              <a:rPr lang="en-US" altLang="sr-Latn-RS" sz="1400" baseline="-25000" dirty="0">
                <a:latin typeface="Comic Sans MS" panose="030F0702030302020204" pitchFamily="66" charset="0"/>
              </a:rPr>
              <a:t>BM</a:t>
            </a:r>
            <a:endParaRPr lang="en-US" sz="1400" dirty="0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 flipH="1">
            <a:off x="1336673" y="5625002"/>
            <a:ext cx="33518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 flipH="1">
            <a:off x="4267197" y="5625002"/>
            <a:ext cx="55934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>
            <a:off x="7429510" y="5631524"/>
            <a:ext cx="2190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86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00403597-9947-4803-A733-654A3BC4B29D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57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smtClean="0"/>
              <a:t>The Station-to-Station Protocol</a:t>
            </a:r>
            <a:endParaRPr lang="en-GB" altLang="sr-Latn-RS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7150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</a:pPr>
            <a:r>
              <a:rPr lang="en-US" altLang="sr-Latn-RS" sz="2000" dirty="0" err="1" smtClean="0"/>
              <a:t>Rjesava</a:t>
            </a:r>
            <a:r>
              <a:rPr lang="en-US" altLang="sr-Latn-RS" sz="2000" dirty="0" smtClean="0"/>
              <a:t> problem </a:t>
            </a:r>
            <a:r>
              <a:rPr lang="en-US" altLang="sr-Latn-RS" sz="2000" dirty="0" err="1" smtClean="0"/>
              <a:t>neautenticiranog</a:t>
            </a:r>
            <a:r>
              <a:rPr lang="en-US" altLang="sr-Latn-RS" sz="2000" dirty="0" smtClean="0"/>
              <a:t> </a:t>
            </a:r>
            <a:r>
              <a:rPr lang="en-US" altLang="sr-Latn-RS" sz="2000" dirty="0" err="1" smtClean="0"/>
              <a:t>Diffie</a:t>
            </a:r>
            <a:r>
              <a:rPr lang="en-US" altLang="sr-Latn-RS" sz="2000" dirty="0" smtClean="0"/>
              <a:t>-Hellman </a:t>
            </a:r>
            <a:r>
              <a:rPr lang="en-US" altLang="sr-Latn-RS" sz="2000" dirty="0" err="1" smtClean="0"/>
              <a:t>protokola</a:t>
            </a:r>
            <a:endParaRPr lang="en-US" altLang="sr-Latn-RS" sz="2000" dirty="0" smtClean="0"/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sr-Latn-RS" sz="1800" dirty="0" smtClean="0"/>
              <a:t>Mutual entity authentication, mutual explicit key authentication</a:t>
            </a:r>
          </a:p>
          <a:p>
            <a:pPr lvl="1" eaLnBrk="1" hangingPunct="1"/>
            <a:endParaRPr lang="en-US" altLang="sr-Latn-RS" sz="1600" dirty="0" smtClean="0"/>
          </a:p>
          <a:p>
            <a:pPr lvl="1" eaLnBrk="1" hangingPunct="1"/>
            <a:endParaRPr lang="en-US" altLang="sr-Latn-RS" sz="1600" dirty="0" smtClean="0"/>
          </a:p>
          <a:p>
            <a:pPr lvl="1" eaLnBrk="1" hangingPunct="1"/>
            <a:endParaRPr lang="en-US" altLang="sr-Latn-RS" sz="1600" dirty="0" smtClean="0"/>
          </a:p>
          <a:p>
            <a:pPr lvl="1" eaLnBrk="1" hangingPunct="1"/>
            <a:endParaRPr lang="en-US" altLang="sr-Latn-RS" sz="1600" dirty="0" smtClean="0"/>
          </a:p>
          <a:p>
            <a:pPr lvl="1" eaLnBrk="1" hangingPunct="1"/>
            <a:endParaRPr lang="en-US" altLang="sr-Latn-RS" sz="1600" dirty="0" smtClean="0"/>
          </a:p>
          <a:p>
            <a:pPr lvl="1" eaLnBrk="1" hangingPunct="1"/>
            <a:endParaRPr lang="en-US" altLang="sr-Latn-RS" sz="1600" dirty="0" smtClean="0"/>
          </a:p>
          <a:p>
            <a:pPr lvl="1" eaLnBrk="1" hangingPunct="1"/>
            <a:endParaRPr lang="en-US" altLang="sr-Latn-RS" sz="1600" dirty="0" smtClean="0"/>
          </a:p>
          <a:p>
            <a:pPr lvl="1" eaLnBrk="1" hangingPunct="1"/>
            <a:endParaRPr lang="en-US" altLang="sr-Latn-RS" sz="1600" dirty="0" smtClean="0"/>
          </a:p>
          <a:p>
            <a:pPr lvl="1" eaLnBrk="1" hangingPunct="1"/>
            <a:endParaRPr lang="en-US" altLang="sr-Latn-RS" sz="1600" dirty="0" smtClean="0"/>
          </a:p>
          <a:p>
            <a:pPr lvl="1" eaLnBrk="1" hangingPunct="1"/>
            <a:endParaRPr lang="en-US" altLang="sr-Latn-RS" sz="1600" dirty="0" smtClean="0"/>
          </a:p>
          <a:p>
            <a:pPr lvl="1" eaLnBrk="1" hangingPunct="1"/>
            <a:endParaRPr lang="en-US" altLang="sr-Latn-RS" sz="1600" dirty="0" smtClean="0"/>
          </a:p>
          <a:p>
            <a:pPr lvl="1" eaLnBrk="1" hangingPunct="1"/>
            <a:endParaRPr lang="en-US" altLang="sr-Latn-RS" sz="1600" dirty="0" smtClean="0"/>
          </a:p>
          <a:p>
            <a:pPr lvl="1" eaLnBrk="1" hangingPunct="1"/>
            <a:endParaRPr lang="en-US" altLang="sr-Latn-RS" sz="1600" dirty="0" smtClean="0"/>
          </a:p>
          <a:p>
            <a:pPr lvl="1" eaLnBrk="1" hangingPunct="1">
              <a:buFontTx/>
              <a:buNone/>
            </a:pPr>
            <a:endParaRPr lang="en-US" altLang="sr-Latn-RS" sz="1600" dirty="0" smtClean="0"/>
          </a:p>
          <a:p>
            <a:pPr eaLnBrk="1" hangingPunct="1">
              <a:lnSpc>
                <a:spcPts val="2800"/>
              </a:lnSpc>
            </a:pPr>
            <a:r>
              <a:rPr lang="en-GB" altLang="sr-Latn-RS" sz="2000" dirty="0" err="1" smtClean="0"/>
              <a:t>Pretpostavka</a:t>
            </a:r>
            <a:r>
              <a:rPr lang="en-GB" altLang="sr-Latn-RS" sz="2000" dirty="0" smtClean="0"/>
              <a:t> je da Alice </a:t>
            </a:r>
            <a:r>
              <a:rPr lang="en-GB" altLang="sr-Latn-RS" sz="2000" dirty="0" err="1" smtClean="0"/>
              <a:t>i</a:t>
            </a:r>
            <a:r>
              <a:rPr lang="en-GB" altLang="sr-Latn-RS" sz="2000" dirty="0" smtClean="0"/>
              <a:t> Bob </a:t>
            </a:r>
            <a:r>
              <a:rPr lang="en-GB" altLang="sr-Latn-RS" sz="2000" dirty="0" err="1" smtClean="0"/>
              <a:t>posjeduju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autenticirane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javne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 smtClean="0"/>
              <a:t>kljuceve</a:t>
            </a:r>
            <a:r>
              <a:rPr lang="en-GB" altLang="sr-Latn-RS" sz="2000" dirty="0" smtClean="0"/>
              <a:t> </a:t>
            </a:r>
            <a:r>
              <a:rPr lang="en-US" altLang="sr-Latn-RS" sz="2000" dirty="0" smtClean="0"/>
              <a:t>PU</a:t>
            </a:r>
            <a:r>
              <a:rPr lang="en-US" altLang="sr-Latn-RS" sz="2000" baseline="-25000" dirty="0" smtClean="0"/>
              <a:t>B </a:t>
            </a:r>
            <a:r>
              <a:rPr lang="en-US" altLang="sr-Latn-RS" sz="2000" dirty="0" err="1" smtClean="0"/>
              <a:t>odnosno</a:t>
            </a:r>
            <a:r>
              <a:rPr lang="en-US" altLang="sr-Latn-RS" sz="2000" baseline="-25000" dirty="0" smtClean="0"/>
              <a:t> </a:t>
            </a:r>
            <a:r>
              <a:rPr lang="en-US" altLang="sr-Latn-RS" sz="2000" dirty="0" smtClean="0"/>
              <a:t>PU</a:t>
            </a:r>
            <a:r>
              <a:rPr lang="en-US" altLang="sr-Latn-RS" sz="2000" baseline="-25000" dirty="0" smtClean="0"/>
              <a:t>A </a:t>
            </a:r>
            <a:r>
              <a:rPr lang="en-US" altLang="sr-Latn-RS" sz="2000" dirty="0" smtClean="0"/>
              <a:t>(</a:t>
            </a:r>
            <a:r>
              <a:rPr lang="en-US" altLang="sr-Latn-RS" sz="2000" dirty="0" err="1" smtClean="0"/>
              <a:t>npr</a:t>
            </a:r>
            <a:r>
              <a:rPr lang="en-US" altLang="sr-Latn-RS" sz="2000" dirty="0" smtClean="0"/>
              <a:t>., RSA </a:t>
            </a:r>
            <a:r>
              <a:rPr lang="en-US" altLang="sr-Latn-RS" sz="2000" dirty="0" err="1" smtClean="0"/>
              <a:t>javni</a:t>
            </a:r>
            <a:r>
              <a:rPr lang="en-US" altLang="sr-Latn-RS" sz="2000" dirty="0" smtClean="0"/>
              <a:t> </a:t>
            </a:r>
            <a:r>
              <a:rPr lang="en-US" altLang="sr-Latn-RS" sz="2000" dirty="0" err="1" smtClean="0"/>
              <a:t>kljucevi</a:t>
            </a:r>
            <a:r>
              <a:rPr lang="en-US" altLang="sr-Latn-RS" sz="2000" dirty="0" smtClean="0"/>
              <a:t>)</a:t>
            </a:r>
            <a:endParaRPr lang="en-GB" altLang="sr-Latn-RS" sz="2000" baseline="-25000" dirty="0" smtClean="0"/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6172200" y="2197799"/>
            <a:ext cx="0" cy="3233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>
            <a:off x="3014663" y="2199386"/>
            <a:ext cx="0" cy="3221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058987" y="2273999"/>
            <a:ext cx="1895474" cy="639762"/>
            <a:chOff x="1593" y="3227"/>
            <a:chExt cx="1194" cy="403"/>
          </a:xfrm>
        </p:grpSpPr>
        <p:sp>
          <p:nvSpPr>
            <p:cNvPr id="14369" name="Rectangle 13"/>
            <p:cNvSpPr>
              <a:spLocks noChangeArrowheads="1"/>
            </p:cNvSpPr>
            <p:nvPr/>
          </p:nvSpPr>
          <p:spPr bwMode="auto">
            <a:xfrm>
              <a:off x="1593" y="3227"/>
              <a:ext cx="1190" cy="40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14370" name="Text Box 14"/>
            <p:cNvSpPr txBox="1">
              <a:spLocks noChangeArrowheads="1"/>
            </p:cNvSpPr>
            <p:nvPr/>
          </p:nvSpPr>
          <p:spPr bwMode="auto">
            <a:xfrm>
              <a:off x="1638" y="3252"/>
              <a:ext cx="114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>
                  <a:latin typeface="Comic Sans MS" panose="030F0702030302020204" pitchFamily="66" charset="0"/>
                </a:rPr>
                <a:t>odaberi slucajan </a:t>
              </a:r>
              <a:r>
                <a:rPr lang="fr-CH" altLang="sr-Latn-RS" sz="1400">
                  <a:latin typeface="Comic Sans MS" panose="030F0702030302020204" pitchFamily="66" charset="0"/>
                </a:rPr>
                <a:t>X</a:t>
              </a:r>
              <a:r>
                <a:rPr lang="fr-CH" altLang="sr-Latn-RS" sz="1600" baseline="-25000">
                  <a:latin typeface="Comic Sans MS" panose="030F0702030302020204" pitchFamily="66" charset="0"/>
                </a:rPr>
                <a:t>A</a:t>
              </a:r>
              <a:endParaRPr lang="en-US" altLang="sr-Latn-RS" sz="1000">
                <a:latin typeface="Comic Sans MS" panose="030F0702030302020204" pitchFamily="66" charset="0"/>
              </a:endParaRPr>
            </a:p>
            <a:p>
              <a:r>
                <a:rPr lang="en-US" altLang="sr-Latn-RS" sz="1400">
                  <a:latin typeface="Comic Sans MS" panose="030F0702030302020204" pitchFamily="66" charset="0"/>
                </a:rPr>
                <a:t>izracunaj 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A</a:t>
              </a:r>
              <a:r>
                <a:rPr lang="en-US" altLang="sr-Latn-RS" sz="1400">
                  <a:latin typeface="Comic Sans MS" panose="030F0702030302020204" pitchFamily="66" charset="0"/>
                </a:rPr>
                <a:t> mod p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216525" y="3229674"/>
            <a:ext cx="2347913" cy="852487"/>
            <a:chOff x="3478" y="1989"/>
            <a:chExt cx="1479" cy="537"/>
          </a:xfrm>
        </p:grpSpPr>
        <p:sp>
          <p:nvSpPr>
            <p:cNvPr id="14367" name="Rectangle 16"/>
            <p:cNvSpPr>
              <a:spLocks noChangeArrowheads="1"/>
            </p:cNvSpPr>
            <p:nvPr/>
          </p:nvSpPr>
          <p:spPr bwMode="auto">
            <a:xfrm>
              <a:off x="3478" y="1989"/>
              <a:ext cx="1479" cy="5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14368" name="Text Box 17"/>
            <p:cNvSpPr txBox="1">
              <a:spLocks noChangeArrowheads="1"/>
            </p:cNvSpPr>
            <p:nvPr/>
          </p:nvSpPr>
          <p:spPr bwMode="auto">
            <a:xfrm>
              <a:off x="3523" y="2014"/>
              <a:ext cx="1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>
                  <a:latin typeface="Comic Sans MS" panose="030F0702030302020204" pitchFamily="66" charset="0"/>
                </a:rPr>
                <a:t>odaberi slucajan </a:t>
              </a:r>
              <a:r>
                <a:rPr lang="fr-CH" altLang="sr-Latn-RS" sz="1400">
                  <a:latin typeface="Comic Sans MS" panose="030F0702030302020204" pitchFamily="66" charset="0"/>
                </a:rPr>
                <a:t>X</a:t>
              </a:r>
              <a:r>
                <a:rPr lang="fr-CH" altLang="sr-Latn-RS" sz="1600" baseline="-25000">
                  <a:latin typeface="Comic Sans MS" panose="030F0702030302020204" pitchFamily="66" charset="0"/>
                </a:rPr>
                <a:t>B</a:t>
              </a:r>
              <a:endParaRPr lang="en-US" altLang="sr-Latn-RS" sz="1000">
                <a:latin typeface="Comic Sans MS" panose="030F0702030302020204" pitchFamily="66" charset="0"/>
              </a:endParaRPr>
            </a:p>
            <a:p>
              <a:r>
                <a:rPr lang="en-US" altLang="sr-Latn-RS" sz="1400">
                  <a:latin typeface="Comic Sans MS" panose="030F0702030302020204" pitchFamily="66" charset="0"/>
                </a:rPr>
                <a:t>izracunaj 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B</a:t>
              </a:r>
              <a:r>
                <a:rPr lang="en-US" altLang="sr-Latn-RS" sz="1400">
                  <a:latin typeface="Comic Sans MS" panose="030F0702030302020204" pitchFamily="66" charset="0"/>
                </a:rPr>
                <a:t> mod p </a:t>
              </a:r>
              <a:br>
                <a:rPr lang="en-US" altLang="sr-Latn-RS" sz="1400">
                  <a:latin typeface="Comic Sans MS" panose="030F0702030302020204" pitchFamily="66" charset="0"/>
                </a:rPr>
              </a:br>
              <a:r>
                <a:rPr lang="en-US" altLang="sr-Latn-RS" sz="1400">
                  <a:latin typeface="Comic Sans MS" panose="030F0702030302020204" pitchFamily="66" charset="0"/>
                </a:rPr>
                <a:t> K = </a:t>
              </a:r>
              <a:r>
                <a:rPr lang="fr-CH" altLang="sr-Latn-RS" sz="1400">
                  <a:latin typeface="Comic Sans MS" panose="030F0702030302020204" pitchFamily="66" charset="0"/>
                </a:rPr>
                <a:t>(g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A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 </a:t>
              </a:r>
              <a:r>
                <a:rPr lang="fr-CH" altLang="sr-Latn-RS" sz="1400">
                  <a:latin typeface="Comic Sans MS" panose="030F0702030302020204" pitchFamily="66" charset="0"/>
                </a:rPr>
                <a:t>)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B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 </a:t>
              </a:r>
              <a:r>
                <a:rPr lang="fr-CH" altLang="sr-Latn-RS" sz="1400">
                  <a:latin typeface="Comic Sans MS" panose="030F0702030302020204" pitchFamily="66" charset="0"/>
                </a:rPr>
                <a:t>mod p</a:t>
              </a:r>
              <a:endParaRPr lang="en-US" altLang="sr-Latn-RS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013075" y="2781999"/>
            <a:ext cx="3152775" cy="307975"/>
            <a:chOff x="1945" y="2430"/>
            <a:chExt cx="1986" cy="194"/>
          </a:xfrm>
        </p:grpSpPr>
        <p:sp>
          <p:nvSpPr>
            <p:cNvPr id="14365" name="Line 19"/>
            <p:cNvSpPr>
              <a:spLocks noChangeShapeType="1"/>
            </p:cNvSpPr>
            <p:nvPr/>
          </p:nvSpPr>
          <p:spPr bwMode="auto">
            <a:xfrm>
              <a:off x="1945" y="2617"/>
              <a:ext cx="19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4366" name="Text Box 20"/>
            <p:cNvSpPr txBox="1">
              <a:spLocks noChangeArrowheads="1"/>
            </p:cNvSpPr>
            <p:nvPr/>
          </p:nvSpPr>
          <p:spPr bwMode="auto">
            <a:xfrm>
              <a:off x="2642" y="2430"/>
              <a:ext cx="62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>
                  <a:latin typeface="Comic Sans MS" panose="030F0702030302020204" pitchFamily="66" charset="0"/>
                </a:rPr>
                <a:t>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A</a:t>
              </a:r>
              <a:r>
                <a:rPr lang="en-US" altLang="sr-Latn-RS" sz="1400">
                  <a:latin typeface="Comic Sans MS" panose="030F0702030302020204" pitchFamily="66" charset="0"/>
                </a:rPr>
                <a:t> mod p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013074" y="4094861"/>
            <a:ext cx="3152775" cy="307975"/>
            <a:chOff x="2090" y="2431"/>
            <a:chExt cx="1986" cy="194"/>
          </a:xfrm>
        </p:grpSpPr>
        <p:sp>
          <p:nvSpPr>
            <p:cNvPr id="14363" name="Line 22"/>
            <p:cNvSpPr>
              <a:spLocks noChangeShapeType="1"/>
            </p:cNvSpPr>
            <p:nvPr/>
          </p:nvSpPr>
          <p:spPr bwMode="auto">
            <a:xfrm flipH="1">
              <a:off x="2090" y="2618"/>
              <a:ext cx="19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4364" name="Text Box 23"/>
            <p:cNvSpPr txBox="1">
              <a:spLocks noChangeArrowheads="1"/>
            </p:cNvSpPr>
            <p:nvPr/>
          </p:nvSpPr>
          <p:spPr bwMode="auto">
            <a:xfrm>
              <a:off x="2436" y="2431"/>
              <a:ext cx="16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>
                  <a:latin typeface="Comic Sans MS" panose="030F0702030302020204" pitchFamily="66" charset="0"/>
                </a:rPr>
                <a:t>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B</a:t>
              </a:r>
              <a:r>
                <a:rPr lang="en-US" altLang="sr-Latn-RS" sz="1400">
                  <a:latin typeface="Comic Sans MS" panose="030F0702030302020204" pitchFamily="66" charset="0"/>
                </a:rPr>
                <a:t> mod p,E</a:t>
              </a:r>
              <a:r>
                <a:rPr lang="en-US" altLang="sr-Latn-RS" sz="1400" baseline="-25000">
                  <a:latin typeface="Comic Sans MS" panose="030F0702030302020204" pitchFamily="66" charset="0"/>
                </a:rPr>
                <a:t>K</a:t>
              </a:r>
              <a:r>
                <a:rPr lang="en-US" altLang="sr-Latn-RS" sz="1400">
                  <a:latin typeface="Comic Sans MS" panose="030F0702030302020204" pitchFamily="66" charset="0"/>
                </a:rPr>
                <a:t>(</a:t>
              </a:r>
              <a:r>
                <a:rPr lang="hr-HR" altLang="sr-Latn-RS" sz="1400">
                  <a:latin typeface="Comic Sans MS" panose="030F0702030302020204" pitchFamily="66" charset="0"/>
                </a:rPr>
                <a:t> </a:t>
              </a:r>
              <a:r>
                <a:rPr lang="en-US" altLang="sr-Latn-RS" sz="1400">
                  <a:latin typeface="Comic Sans MS" panose="030F0702030302020204" pitchFamily="66" charset="0"/>
                </a:rPr>
                <a:t>E</a:t>
              </a:r>
              <a:r>
                <a:rPr lang="en-US" altLang="sr-Latn-RS" sz="1400" baseline="-25000">
                  <a:latin typeface="Comic Sans MS" panose="030F0702030302020204" pitchFamily="66" charset="0"/>
                </a:rPr>
                <a:t>PR</a:t>
              </a:r>
              <a:r>
                <a:rPr lang="hr-HR" altLang="sr-Latn-RS" sz="1400" baseline="-25000">
                  <a:latin typeface="Comic Sans MS" panose="030F0702030302020204" pitchFamily="66" charset="0"/>
                </a:rPr>
                <a:t>_</a:t>
              </a:r>
              <a:r>
                <a:rPr lang="en-US" altLang="sr-Latn-RS" sz="1400" baseline="-25000">
                  <a:latin typeface="Comic Sans MS" panose="030F0702030302020204" pitchFamily="66" charset="0"/>
                </a:rPr>
                <a:t>B</a:t>
              </a:r>
              <a:r>
                <a:rPr lang="hr-HR" altLang="sr-Latn-RS" sz="1400">
                  <a:latin typeface="Comic Sans MS" panose="030F0702030302020204" pitchFamily="66" charset="0"/>
                </a:rPr>
                <a:t>(</a:t>
              </a:r>
              <a:r>
                <a:rPr lang="fr-CH" altLang="sr-Latn-RS" sz="1400">
                  <a:latin typeface="Comic Sans MS" panose="030F0702030302020204" pitchFamily="66" charset="0"/>
                </a:rPr>
                <a:t>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B</a:t>
              </a:r>
              <a:r>
                <a:rPr lang="en-US" altLang="sr-Latn-RS" sz="1400">
                  <a:latin typeface="Comic Sans MS" panose="030F0702030302020204" pitchFamily="66" charset="0"/>
                </a:rPr>
                <a:t>,</a:t>
              </a:r>
              <a:r>
                <a:rPr lang="fr-CH" altLang="sr-Latn-RS" sz="1400">
                  <a:latin typeface="Comic Sans MS" panose="030F0702030302020204" pitchFamily="66" charset="0"/>
                </a:rPr>
                <a:t>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A</a:t>
              </a:r>
              <a:r>
                <a:rPr lang="en-US" altLang="sr-Latn-RS" sz="1400">
                  <a:latin typeface="Comic Sans MS" panose="030F0702030302020204" pitchFamily="66" charset="0"/>
                </a:rPr>
                <a:t>)</a:t>
              </a:r>
              <a:r>
                <a:rPr lang="hr-HR" altLang="sr-Latn-RS" sz="1400">
                  <a:latin typeface="Comic Sans MS" panose="030F0702030302020204" pitchFamily="66" charset="0"/>
                </a:rPr>
                <a:t> </a:t>
              </a:r>
              <a:r>
                <a:rPr lang="en-US" altLang="sr-Latn-RS" sz="1400">
                  <a:latin typeface="Comic Sans MS" panose="030F0702030302020204" pitchFamily="66" charset="0"/>
                </a:rPr>
                <a:t>)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828800" y="4523486"/>
            <a:ext cx="2365375" cy="442913"/>
            <a:chOff x="1152" y="3024"/>
            <a:chExt cx="1490" cy="279"/>
          </a:xfrm>
        </p:grpSpPr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1152" y="3024"/>
              <a:ext cx="1490" cy="2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1372" y="3075"/>
              <a:ext cx="10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>
                  <a:latin typeface="Comic Sans MS" panose="030F0702030302020204" pitchFamily="66" charset="0"/>
                </a:rPr>
                <a:t>K = </a:t>
              </a:r>
              <a:r>
                <a:rPr lang="fr-CH" altLang="sr-Latn-RS" sz="1400">
                  <a:latin typeface="Comic Sans MS" panose="030F0702030302020204" pitchFamily="66" charset="0"/>
                </a:rPr>
                <a:t>(g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B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 </a:t>
              </a:r>
              <a:r>
                <a:rPr lang="fr-CH" altLang="sr-Latn-RS" sz="1400">
                  <a:latin typeface="Comic Sans MS" panose="030F0702030302020204" pitchFamily="66" charset="0"/>
                </a:rPr>
                <a:t>)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A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 </a:t>
              </a:r>
              <a:r>
                <a:rPr lang="fr-CH" altLang="sr-Latn-RS" sz="1400">
                  <a:latin typeface="Comic Sans MS" panose="030F0702030302020204" pitchFamily="66" charset="0"/>
                </a:rPr>
                <a:t>mod p</a:t>
              </a:r>
              <a:endParaRPr lang="en-US" altLang="sr-Latn-RS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013075" y="4980686"/>
            <a:ext cx="3152775" cy="307975"/>
            <a:chOff x="2090" y="2978"/>
            <a:chExt cx="1986" cy="194"/>
          </a:xfrm>
        </p:grpSpPr>
        <p:sp>
          <p:nvSpPr>
            <p:cNvPr id="14359" name="Text Box 28"/>
            <p:cNvSpPr txBox="1">
              <a:spLocks noChangeArrowheads="1"/>
            </p:cNvSpPr>
            <p:nvPr/>
          </p:nvSpPr>
          <p:spPr bwMode="auto">
            <a:xfrm>
              <a:off x="2683" y="2978"/>
              <a:ext cx="10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r-Latn-RS" sz="1400">
                  <a:latin typeface="Comic Sans MS" panose="030F0702030302020204" pitchFamily="66" charset="0"/>
                </a:rPr>
                <a:t>E</a:t>
              </a:r>
              <a:r>
                <a:rPr lang="en-US" altLang="sr-Latn-RS" sz="1400" baseline="-25000">
                  <a:latin typeface="Comic Sans MS" panose="030F0702030302020204" pitchFamily="66" charset="0"/>
                </a:rPr>
                <a:t>K</a:t>
              </a:r>
              <a:r>
                <a:rPr lang="en-US" altLang="sr-Latn-RS" sz="1400">
                  <a:latin typeface="Comic Sans MS" panose="030F0702030302020204" pitchFamily="66" charset="0"/>
                </a:rPr>
                <a:t>( E</a:t>
              </a:r>
              <a:r>
                <a:rPr lang="en-US" altLang="sr-Latn-RS" sz="1400" baseline="-25000">
                  <a:latin typeface="Comic Sans MS" panose="030F0702030302020204" pitchFamily="66" charset="0"/>
                </a:rPr>
                <a:t>PR</a:t>
              </a:r>
              <a:r>
                <a:rPr lang="hr-HR" altLang="sr-Latn-RS" sz="1400" baseline="-25000">
                  <a:latin typeface="Comic Sans MS" panose="030F0702030302020204" pitchFamily="66" charset="0"/>
                </a:rPr>
                <a:t>_</a:t>
              </a:r>
              <a:r>
                <a:rPr lang="en-US" altLang="sr-Latn-RS" sz="1400" baseline="-25000">
                  <a:latin typeface="Comic Sans MS" panose="030F0702030302020204" pitchFamily="66" charset="0"/>
                </a:rPr>
                <a:t>A</a:t>
              </a:r>
              <a:r>
                <a:rPr lang="en-US" altLang="sr-Latn-RS" sz="1400">
                  <a:latin typeface="Comic Sans MS" panose="030F0702030302020204" pitchFamily="66" charset="0"/>
                </a:rPr>
                <a:t>(</a:t>
              </a:r>
              <a:r>
                <a:rPr lang="fr-CH" altLang="sr-Latn-RS" sz="1400">
                  <a:latin typeface="Comic Sans MS" panose="030F0702030302020204" pitchFamily="66" charset="0"/>
                </a:rPr>
                <a:t>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B</a:t>
              </a:r>
              <a:r>
                <a:rPr lang="en-US" altLang="sr-Latn-RS" sz="1400">
                  <a:latin typeface="Comic Sans MS" panose="030F0702030302020204" pitchFamily="66" charset="0"/>
                </a:rPr>
                <a:t>,</a:t>
              </a:r>
              <a:r>
                <a:rPr lang="fr-CH" altLang="sr-Latn-RS" sz="1400">
                  <a:latin typeface="Comic Sans MS" panose="030F0702030302020204" pitchFamily="66" charset="0"/>
                </a:rPr>
                <a:t>g</a:t>
              </a:r>
              <a:r>
                <a:rPr lang="fr-CH" altLang="sr-Latn-RS" sz="1400" baseline="30000">
                  <a:latin typeface="Comic Sans MS" panose="030F0702030302020204" pitchFamily="66" charset="0"/>
                </a:rPr>
                <a:t>X</a:t>
              </a:r>
              <a:r>
                <a:rPr lang="fr-CH" altLang="sr-Latn-RS" sz="1400" baseline="-10000">
                  <a:latin typeface="Comic Sans MS" panose="030F0702030302020204" pitchFamily="66" charset="0"/>
                </a:rPr>
                <a:t>A</a:t>
              </a:r>
              <a:r>
                <a:rPr lang="en-US" altLang="sr-Latn-RS" sz="1400">
                  <a:latin typeface="Comic Sans MS" panose="030F0702030302020204" pitchFamily="66" charset="0"/>
                </a:rPr>
                <a:t>) )</a:t>
              </a:r>
            </a:p>
          </p:txBody>
        </p:sp>
        <p:sp>
          <p:nvSpPr>
            <p:cNvPr id="14360" name="Line 29"/>
            <p:cNvSpPr>
              <a:spLocks noChangeShapeType="1"/>
            </p:cNvSpPr>
            <p:nvPr/>
          </p:nvSpPr>
          <p:spPr bwMode="auto">
            <a:xfrm>
              <a:off x="2090" y="3165"/>
              <a:ext cx="19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4324350" y="4093274"/>
            <a:ext cx="3667125" cy="1192212"/>
            <a:chOff x="4325112" y="4218432"/>
            <a:chExt cx="3666363" cy="1191768"/>
          </a:xfrm>
        </p:grpSpPr>
        <p:sp>
          <p:nvSpPr>
            <p:cNvPr id="14354" name="Rectangle 35"/>
            <p:cNvSpPr>
              <a:spLocks noChangeArrowheads="1"/>
            </p:cNvSpPr>
            <p:nvPr/>
          </p:nvSpPr>
          <p:spPr bwMode="auto">
            <a:xfrm>
              <a:off x="6553200" y="4800600"/>
              <a:ext cx="14382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sr-Latn-RS" sz="1400">
                  <a:solidFill>
                    <a:srgbClr val="C00000"/>
                  </a:solidFill>
                  <a:latin typeface="Comic Sans MS" panose="030F0702030302020204" pitchFamily="66" charset="0"/>
                </a:rPr>
                <a:t>digitalni potpis</a:t>
              </a:r>
            </a:p>
          </p:txBody>
        </p:sp>
        <p:sp>
          <p:nvSpPr>
            <p:cNvPr id="14355" name="Line 36"/>
            <p:cNvSpPr>
              <a:spLocks noChangeShapeType="1"/>
            </p:cNvSpPr>
            <p:nvPr/>
          </p:nvSpPr>
          <p:spPr bwMode="auto">
            <a:xfrm flipH="1" flipV="1">
              <a:off x="5923997" y="4435923"/>
              <a:ext cx="705403" cy="440877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>
                <a:solidFill>
                  <a:srgbClr val="C00000"/>
                </a:solidFill>
              </a:endParaRPr>
            </a:p>
          </p:txBody>
        </p:sp>
        <p:sp>
          <p:nvSpPr>
            <p:cNvPr id="14356" name="Line 37"/>
            <p:cNvSpPr>
              <a:spLocks noChangeShapeType="1"/>
            </p:cNvSpPr>
            <p:nvPr/>
          </p:nvSpPr>
          <p:spPr bwMode="auto">
            <a:xfrm flipH="1">
              <a:off x="5504380" y="5029200"/>
              <a:ext cx="1125020" cy="24107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>
                <a:solidFill>
                  <a:srgbClr val="C00000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753204" y="4218432"/>
              <a:ext cx="1183902" cy="304686"/>
            </a:xfrm>
            <a:prstGeom prst="roundRect">
              <a:avLst>
                <a:gd name="adj" fmla="val 20000"/>
              </a:avLst>
            </a:prstGeom>
            <a:solidFill>
              <a:srgbClr val="C00000">
                <a:alpha val="19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325112" y="5105514"/>
              <a:ext cx="1179268" cy="304686"/>
            </a:xfrm>
            <a:prstGeom prst="roundRect">
              <a:avLst>
                <a:gd name="adj" fmla="val 17000"/>
              </a:avLst>
            </a:prstGeom>
            <a:solidFill>
              <a:srgbClr val="C00000">
                <a:alpha val="19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5924117" y="1822732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r-Latn-RS" sz="1600">
                <a:latin typeface="Comic Sans MS" panose="030F0702030302020204" pitchFamily="66" charset="0"/>
              </a:rPr>
              <a:t>Bob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2652280" y="1775107"/>
            <a:ext cx="6703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r-Latn-RS" sz="1600" dirty="0">
                <a:latin typeface="Comic Sans MS" panose="030F0702030302020204" pitchFamily="66" charset="0"/>
              </a:rPr>
              <a:t>Alice</a:t>
            </a:r>
          </a:p>
        </p:txBody>
      </p:sp>
      <p:pic>
        <p:nvPicPr>
          <p:cNvPr id="15231" name="Picture 8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714500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232" name="Picture 8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676400"/>
            <a:ext cx="698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nimBg="1"/>
      <p:bldP spid="12902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B6DC4E3C-C88B-4A74-A7BA-CB0C4211E9A2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58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Forward secrecy</a:t>
            </a:r>
            <a:endParaRPr lang="en-GB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699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B6DC4E3C-C88B-4A74-A7BA-CB0C4211E9A2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59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smtClean="0"/>
              <a:t>RSA i Diffie-Hellman: primjene</a:t>
            </a:r>
            <a:endParaRPr lang="en-GB" altLang="sr-Latn-R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fr-CH" altLang="sr-Latn-RS" sz="2000" dirty="0" smtClean="0"/>
              <a:t>SSL</a:t>
            </a:r>
            <a:r>
              <a:rPr lang="hr-HR" altLang="sr-Latn-RS" sz="2000" dirty="0" smtClean="0"/>
              <a:t>/TLS</a:t>
            </a:r>
            <a:r>
              <a:rPr lang="fr-CH" altLang="sr-Latn-RS" sz="2000" dirty="0" smtClean="0"/>
              <a:t> (</a:t>
            </a:r>
            <a:r>
              <a:rPr lang="hr-HR" altLang="sr-Latn-RS" sz="2000" dirty="0" smtClean="0"/>
              <a:t>https</a:t>
            </a:r>
            <a:r>
              <a:rPr lang="fr-CH" altLang="sr-Latn-RS" sz="2000" dirty="0" smtClean="0"/>
              <a:t>)</a:t>
            </a:r>
          </a:p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fr-CH" altLang="sr-Latn-RS" sz="2000" dirty="0" smtClean="0"/>
              <a:t>SSH</a:t>
            </a:r>
            <a:r>
              <a:rPr lang="hr-HR" altLang="sr-Latn-RS" sz="2000" dirty="0" smtClean="0"/>
              <a:t>, SFTP</a:t>
            </a:r>
            <a:r>
              <a:rPr lang="fr-CH" altLang="sr-Latn-RS" sz="2000" dirty="0" smtClean="0"/>
              <a:t> (</a:t>
            </a:r>
            <a:r>
              <a:rPr lang="fr-CH" altLang="sr-Latn-RS" sz="2000" dirty="0" err="1" smtClean="0"/>
              <a:t>secure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remote</a:t>
            </a:r>
            <a:r>
              <a:rPr lang="fr-CH" altLang="sr-Latn-RS" sz="2000" dirty="0" smtClean="0"/>
              <a:t> </a:t>
            </a:r>
            <a:r>
              <a:rPr lang="fr-CH" altLang="sr-Latn-RS" sz="2000" dirty="0" err="1" smtClean="0"/>
              <a:t>access</a:t>
            </a:r>
            <a:r>
              <a:rPr lang="fr-CH" altLang="sr-Latn-RS" sz="2000" dirty="0" smtClean="0"/>
              <a:t>)</a:t>
            </a:r>
          </a:p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fr-CH" altLang="sr-Latn-RS" sz="2000" dirty="0" err="1" smtClean="0"/>
              <a:t>IPSec</a:t>
            </a:r>
            <a:r>
              <a:rPr lang="fr-CH" altLang="sr-Latn-RS" sz="2000" dirty="0" smtClean="0"/>
              <a:t> (Internet Key Exchange - IKE)</a:t>
            </a:r>
          </a:p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fr-CH" altLang="sr-Latn-RS" sz="2000" dirty="0" smtClean="0"/>
              <a:t>PGP (e-mail)</a:t>
            </a:r>
            <a:endParaRPr lang="hr-HR" altLang="sr-Latn-RS" sz="2000" dirty="0" smtClean="0"/>
          </a:p>
          <a:p>
            <a:pPr eaLnBrk="1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</a:pPr>
            <a:r>
              <a:rPr lang="hr-HR" altLang="sr-Latn-RS" sz="2000" dirty="0" smtClean="0"/>
              <a:t>...</a:t>
            </a:r>
            <a:endParaRPr lang="en-GB" altLang="sr-Latn-R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34CA9FE1-1D4B-4FD8-99B5-FE36ADBF8DBA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6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7411" name="Rectangle 27"/>
          <p:cNvSpPr>
            <a:spLocks noChangeArrowheads="1"/>
          </p:cNvSpPr>
          <p:nvPr/>
        </p:nvSpPr>
        <p:spPr bwMode="auto">
          <a:xfrm>
            <a:off x="5545138" y="1066800"/>
            <a:ext cx="3276600" cy="2667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7412" name="Rectangle 25"/>
          <p:cNvSpPr>
            <a:spLocks noChangeArrowheads="1"/>
          </p:cNvSpPr>
          <p:nvPr/>
        </p:nvSpPr>
        <p:spPr bwMode="auto">
          <a:xfrm>
            <a:off x="439738" y="1066800"/>
            <a:ext cx="3276600" cy="2667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/>
              <a:t>Public-</a:t>
            </a:r>
            <a:r>
              <a:rPr lang="hr-HR" altLang="sr-Latn-RS" dirty="0"/>
              <a:t>K</a:t>
            </a:r>
            <a:r>
              <a:rPr lang="fr-CH" altLang="sr-Latn-RS" dirty="0" err="1"/>
              <a:t>ey</a:t>
            </a:r>
            <a:r>
              <a:rPr lang="fr-CH" altLang="sr-Latn-RS" dirty="0"/>
              <a:t> </a:t>
            </a:r>
            <a:r>
              <a:rPr lang="fr-CH" altLang="sr-Latn-RS" dirty="0" err="1"/>
              <a:t>Cryptosystems</a:t>
            </a:r>
            <a:endParaRPr lang="en-GB" altLang="sr-Latn-RS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984625"/>
            <a:ext cx="8534400" cy="2416176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2200" dirty="0" smtClean="0"/>
              <a:t>A </a:t>
            </a:r>
            <a:r>
              <a:rPr lang="hr-HR" altLang="sr-Latn-RS" sz="2200" dirty="0" err="1"/>
              <a:t>ž</a:t>
            </a:r>
            <a:r>
              <a:rPr lang="fr-CH" altLang="sr-Latn-RS" sz="2200" dirty="0" err="1" smtClean="0"/>
              <a:t>eli</a:t>
            </a:r>
            <a:r>
              <a:rPr lang="fr-CH" altLang="sr-Latn-RS" sz="2200" dirty="0" smtClean="0"/>
              <a:t> </a:t>
            </a:r>
            <a:r>
              <a:rPr lang="fr-CH" altLang="sr-Latn-RS" sz="2200" dirty="0" err="1" smtClean="0"/>
              <a:t>poslati</a:t>
            </a:r>
            <a:r>
              <a:rPr lang="hr-HR" altLang="sr-Latn-RS" sz="2200" dirty="0" smtClean="0"/>
              <a:t> B</a:t>
            </a:r>
            <a:r>
              <a:rPr lang="fr-CH" altLang="sr-Latn-RS" sz="2200" dirty="0" smtClean="0"/>
              <a:t> </a:t>
            </a:r>
            <a:r>
              <a:rPr lang="fr-CH" altLang="sr-Latn-RS" sz="2200" dirty="0" err="1" smtClean="0"/>
              <a:t>tajnu</a:t>
            </a:r>
            <a:r>
              <a:rPr lang="fr-CH" altLang="sr-Latn-RS" sz="2200" dirty="0" smtClean="0"/>
              <a:t> </a:t>
            </a:r>
            <a:r>
              <a:rPr lang="fr-CH" altLang="sr-Latn-RS" sz="2200" dirty="0" err="1" smtClean="0"/>
              <a:t>poruku</a:t>
            </a:r>
            <a:r>
              <a:rPr lang="fr-CH" altLang="sr-Latn-RS" sz="2200" dirty="0" smtClean="0"/>
              <a:t> m</a:t>
            </a:r>
            <a:r>
              <a:rPr lang="fr-CH" altLang="sr-Latn-RS" sz="2200" i="1" dirty="0" smtClean="0"/>
              <a:t> </a:t>
            </a:r>
            <a:r>
              <a:rPr lang="fr-CH" altLang="sr-Latn-RS" sz="2200" dirty="0" smtClean="0"/>
              <a:t>(</a:t>
            </a:r>
            <a:r>
              <a:rPr lang="fr-CH" altLang="sr-Latn-RS" sz="2200" dirty="0" err="1" smtClean="0">
                <a:solidFill>
                  <a:srgbClr val="C00000"/>
                </a:solidFill>
              </a:rPr>
              <a:t>za</a:t>
            </a:r>
            <a:r>
              <a:rPr lang="hr-HR" altLang="sr-Latn-RS" sz="2200" dirty="0" smtClean="0">
                <a:solidFill>
                  <a:srgbClr val="C00000"/>
                </a:solidFill>
              </a:rPr>
              <a:t>š</a:t>
            </a:r>
            <a:r>
              <a:rPr lang="fr-CH" altLang="sr-Latn-RS" sz="2200" dirty="0" err="1" smtClean="0">
                <a:solidFill>
                  <a:srgbClr val="C00000"/>
                </a:solidFill>
              </a:rPr>
              <a:t>tita</a:t>
            </a:r>
            <a:r>
              <a:rPr lang="fr-CH" altLang="sr-Latn-RS" sz="2200" dirty="0" smtClean="0">
                <a:solidFill>
                  <a:srgbClr val="C00000"/>
                </a:solidFill>
              </a:rPr>
              <a:t> </a:t>
            </a:r>
            <a:r>
              <a:rPr lang="hr-HR" altLang="sr-Latn-RS" sz="2200" dirty="0" smtClean="0">
                <a:solidFill>
                  <a:srgbClr val="C00000"/>
                </a:solidFill>
              </a:rPr>
              <a:t>povjerljivosti</a:t>
            </a:r>
            <a:r>
              <a:rPr lang="fr-CH" altLang="sr-Latn-RS" sz="2200" dirty="0" smtClean="0"/>
              <a:t>)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sr-Latn-RS" sz="1800" dirty="0" smtClean="0"/>
              <a:t>A </a:t>
            </a:r>
            <a:r>
              <a:rPr lang="en-GB" altLang="sr-Latn-RS" sz="1800" dirty="0" err="1" smtClean="0"/>
              <a:t>enkriptira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poruku</a:t>
            </a:r>
            <a:r>
              <a:rPr lang="en-GB" altLang="sr-Latn-RS" sz="1800" dirty="0" smtClean="0"/>
              <a:t> m </a:t>
            </a:r>
            <a:r>
              <a:rPr lang="en-GB" altLang="sr-Latn-RS" sz="1800" dirty="0" err="1" smtClean="0"/>
              <a:t>javnim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kljucem</a:t>
            </a:r>
            <a:r>
              <a:rPr lang="en-GB" altLang="sr-Latn-RS" sz="1800" dirty="0" smtClean="0"/>
              <a:t> </a:t>
            </a:r>
            <a:r>
              <a:rPr lang="fr-CH" altLang="sr-Latn-RS" sz="1800" dirty="0" smtClean="0"/>
              <a:t>PU</a:t>
            </a:r>
            <a:r>
              <a:rPr lang="fr-CH" altLang="sr-Latn-RS" baseline="-25000" dirty="0" smtClean="0"/>
              <a:t>B</a:t>
            </a:r>
            <a:r>
              <a:rPr lang="fr-CH" altLang="sr-Latn-RS" sz="1800" dirty="0" smtClean="0"/>
              <a:t>: 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c = E(PU</a:t>
            </a:r>
            <a:r>
              <a:rPr lang="fr-CH" altLang="sr-Latn-RS" baseline="-25000" dirty="0" smtClean="0">
                <a:solidFill>
                  <a:srgbClr val="C00000"/>
                </a:solidFill>
              </a:rPr>
              <a:t>B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, m)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1800" dirty="0" smtClean="0"/>
              <a:t>B </a:t>
            </a:r>
            <a:r>
              <a:rPr lang="fr-CH" altLang="sr-Latn-RS" sz="1800" dirty="0" err="1" smtClean="0"/>
              <a:t>dekriptira</a:t>
            </a:r>
            <a:r>
              <a:rPr lang="hr-HR" altLang="sr-Latn-RS" sz="1800" dirty="0" smtClean="0"/>
              <a:t> ciphertext</a:t>
            </a:r>
            <a:r>
              <a:rPr lang="fr-CH" altLang="sr-Latn-RS" sz="1800" dirty="0" smtClean="0"/>
              <a:t> c </a:t>
            </a:r>
            <a:r>
              <a:rPr lang="fr-CH" altLang="sr-Latn-RS" sz="1800" dirty="0" err="1" smtClean="0"/>
              <a:t>privatni</a:t>
            </a:r>
            <a:r>
              <a:rPr lang="hr-HR" altLang="sr-Latn-RS" sz="1800" dirty="0" smtClean="0"/>
              <a:t>m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kljuc</a:t>
            </a:r>
            <a:r>
              <a:rPr lang="hr-HR" altLang="sr-Latn-RS" sz="1800" dirty="0" smtClean="0"/>
              <a:t>em</a:t>
            </a:r>
            <a:r>
              <a:rPr lang="fr-CH" altLang="sr-Latn-RS" sz="1800" dirty="0" smtClean="0"/>
              <a:t> PR</a:t>
            </a:r>
            <a:r>
              <a:rPr lang="fr-CH" altLang="sr-Latn-RS" baseline="-25000" dirty="0" smtClean="0"/>
              <a:t>B</a:t>
            </a:r>
            <a:r>
              <a:rPr lang="fr-CH" altLang="sr-Latn-RS" sz="1800" dirty="0" smtClean="0"/>
              <a:t>:  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m</a:t>
            </a:r>
            <a:r>
              <a:rPr lang="hr-HR" altLang="sr-Latn-RS" sz="1800" dirty="0" smtClean="0">
                <a:solidFill>
                  <a:srgbClr val="C00000"/>
                </a:solidFill>
              </a:rPr>
              <a:t> 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=</a:t>
            </a:r>
            <a:r>
              <a:rPr lang="hr-HR" altLang="sr-Latn-RS" sz="1800" dirty="0" smtClean="0">
                <a:solidFill>
                  <a:srgbClr val="C00000"/>
                </a:solidFill>
              </a:rPr>
              <a:t> 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D(PR</a:t>
            </a:r>
            <a:r>
              <a:rPr lang="fr-CH" altLang="sr-Latn-RS" baseline="-25000" dirty="0" smtClean="0">
                <a:solidFill>
                  <a:srgbClr val="C00000"/>
                </a:solidFill>
              </a:rPr>
              <a:t>B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, c)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800" dirty="0" smtClean="0"/>
              <a:t>Samo entitet B moze dekriptirati ciphertext c (samo B poznaje </a:t>
            </a:r>
            <a:r>
              <a:rPr lang="fr-CH" altLang="sr-Latn-RS" sz="1800" dirty="0" smtClean="0"/>
              <a:t>PR</a:t>
            </a:r>
            <a:r>
              <a:rPr lang="fr-CH" altLang="sr-Latn-RS" baseline="-25000" dirty="0" smtClean="0"/>
              <a:t>B</a:t>
            </a:r>
            <a:r>
              <a:rPr lang="hr-HR" altLang="sr-Latn-RS" sz="1800" dirty="0" smtClean="0"/>
              <a:t>)</a:t>
            </a:r>
            <a:endParaRPr lang="en-GB" altLang="sr-Latn-RS" sz="1800" dirty="0" smtClean="0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1887538" y="1295400"/>
            <a:ext cx="1439862" cy="53975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solidFill>
                  <a:schemeClr val="bg1"/>
                </a:solidFill>
                <a:latin typeface="Comic Sans MS" panose="030F0702030302020204" pitchFamily="66" charset="0"/>
              </a:rPr>
              <a:t>Encryption</a:t>
            </a:r>
            <a:endParaRPr lang="en-GB" altLang="sr-Latn-RS" sz="1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5934075" y="1295400"/>
            <a:ext cx="1439863" cy="53975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solidFill>
                  <a:schemeClr val="bg1"/>
                </a:solidFill>
                <a:latin typeface="Comic Sans MS" panose="030F0702030302020204" pitchFamily="66" charset="0"/>
              </a:rPr>
              <a:t>Decryption</a:t>
            </a:r>
            <a:endParaRPr lang="en-GB" altLang="sr-Latn-RS" sz="1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5934075" y="2889250"/>
            <a:ext cx="1439863" cy="53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latin typeface="Comic Sans MS" panose="030F0702030302020204" pitchFamily="66" charset="0"/>
              </a:rPr>
              <a:t>Key Generation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7418" name="Line 7"/>
          <p:cNvSpPr>
            <a:spLocks noChangeShapeType="1"/>
          </p:cNvSpPr>
          <p:nvPr/>
        </p:nvSpPr>
        <p:spPr bwMode="auto">
          <a:xfrm>
            <a:off x="592138" y="15573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19" name="Line 8"/>
          <p:cNvSpPr>
            <a:spLocks noChangeShapeType="1"/>
          </p:cNvSpPr>
          <p:nvPr/>
        </p:nvSpPr>
        <p:spPr bwMode="auto">
          <a:xfrm>
            <a:off x="3335338" y="155257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20" name="Line 9"/>
          <p:cNvSpPr>
            <a:spLocks noChangeShapeType="1"/>
          </p:cNvSpPr>
          <p:nvPr/>
        </p:nvSpPr>
        <p:spPr bwMode="auto">
          <a:xfrm>
            <a:off x="7373938" y="1552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cxnSp>
        <p:nvCxnSpPr>
          <p:cNvPr id="17421" name="AutoShape 11"/>
          <p:cNvCxnSpPr>
            <a:cxnSpLocks noChangeShapeType="1"/>
            <a:stCxn id="17417" idx="1"/>
            <a:endCxn id="17415" idx="2"/>
          </p:cNvCxnSpPr>
          <p:nvPr/>
        </p:nvCxnSpPr>
        <p:spPr bwMode="auto">
          <a:xfrm rot="10800000">
            <a:off x="2608263" y="1835150"/>
            <a:ext cx="3325812" cy="132397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1066800" y="12636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m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4495800" y="1247775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c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7424" name="Rectangle 14"/>
          <p:cNvSpPr>
            <a:spLocks noChangeArrowheads="1"/>
          </p:cNvSpPr>
          <p:nvPr/>
        </p:nvSpPr>
        <p:spPr bwMode="auto">
          <a:xfrm>
            <a:off x="7848600" y="12636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m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7425" name="Rectangle 15"/>
          <p:cNvSpPr>
            <a:spLocks noChangeArrowheads="1"/>
          </p:cNvSpPr>
          <p:nvPr/>
        </p:nvSpPr>
        <p:spPr bwMode="auto">
          <a:xfrm>
            <a:off x="2039938" y="2362200"/>
            <a:ext cx="585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PU</a:t>
            </a:r>
            <a:r>
              <a:rPr lang="fr-CH" altLang="sr-Latn-RS" sz="1800" baseline="-25000">
                <a:latin typeface="Comic Sans MS" panose="030F0702030302020204" pitchFamily="66" charset="0"/>
              </a:rPr>
              <a:t>B</a:t>
            </a:r>
            <a:endParaRPr lang="en-GB" altLang="sr-Latn-RS" sz="2800" baseline="-25000">
              <a:latin typeface="Comic Sans MS" panose="030F0702030302020204" pitchFamily="66" charset="0"/>
            </a:endParaRPr>
          </a:p>
        </p:txBody>
      </p:sp>
      <p:sp>
        <p:nvSpPr>
          <p:cNvPr id="17426" name="Rectangle 16"/>
          <p:cNvSpPr>
            <a:spLocks noChangeArrowheads="1"/>
          </p:cNvSpPr>
          <p:nvPr/>
        </p:nvSpPr>
        <p:spPr bwMode="auto">
          <a:xfrm>
            <a:off x="6650038" y="236220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PR</a:t>
            </a:r>
            <a:r>
              <a:rPr lang="fr-CH" altLang="sr-Latn-RS" sz="1800" baseline="-25000">
                <a:latin typeface="Comic Sans MS" panose="030F0702030302020204" pitchFamily="66" charset="0"/>
              </a:rPr>
              <a:t>B</a:t>
            </a:r>
            <a:endParaRPr lang="en-GB" altLang="sr-Latn-RS" sz="1800" baseline="-25000">
              <a:latin typeface="Comic Sans MS" panose="030F0702030302020204" pitchFamily="66" charset="0"/>
            </a:endParaRPr>
          </a:p>
        </p:txBody>
      </p:sp>
      <p:sp>
        <p:nvSpPr>
          <p:cNvPr id="17427" name="Rectangle 17"/>
          <p:cNvSpPr>
            <a:spLocks noChangeArrowheads="1"/>
          </p:cNvSpPr>
          <p:nvPr/>
        </p:nvSpPr>
        <p:spPr bwMode="auto">
          <a:xfrm>
            <a:off x="4157663" y="1909763"/>
            <a:ext cx="9953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Message</a:t>
            </a:r>
          </a:p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Channel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7428" name="Line 18"/>
          <p:cNvSpPr>
            <a:spLocks noChangeShapeType="1"/>
          </p:cNvSpPr>
          <p:nvPr/>
        </p:nvSpPr>
        <p:spPr bwMode="auto">
          <a:xfrm flipV="1">
            <a:off x="4630738" y="1571625"/>
            <a:ext cx="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29" name="Rectangle 19"/>
          <p:cNvSpPr>
            <a:spLocks noChangeArrowheads="1"/>
          </p:cNvSpPr>
          <p:nvPr/>
        </p:nvSpPr>
        <p:spPr bwMode="auto">
          <a:xfrm>
            <a:off x="3030538" y="2209800"/>
            <a:ext cx="908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Key</a:t>
            </a:r>
          </a:p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Channel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7430" name="Line 20"/>
          <p:cNvSpPr>
            <a:spLocks noChangeShapeType="1"/>
          </p:cNvSpPr>
          <p:nvPr/>
        </p:nvSpPr>
        <p:spPr bwMode="auto">
          <a:xfrm flipV="1">
            <a:off x="3444875" y="2743200"/>
            <a:ext cx="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31" name="Line 24"/>
          <p:cNvSpPr>
            <a:spLocks noChangeShapeType="1"/>
          </p:cNvSpPr>
          <p:nvPr/>
        </p:nvSpPr>
        <p:spPr bwMode="auto">
          <a:xfrm flipV="1">
            <a:off x="6662738" y="1841500"/>
            <a:ext cx="0" cy="1054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32" name="Rectangle 28"/>
          <p:cNvSpPr>
            <a:spLocks noChangeArrowheads="1"/>
          </p:cNvSpPr>
          <p:nvPr/>
        </p:nvSpPr>
        <p:spPr bwMode="auto">
          <a:xfrm>
            <a:off x="439738" y="3352800"/>
            <a:ext cx="1103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 b="1">
                <a:latin typeface="Comic Sans MS" panose="030F0702030302020204" pitchFamily="66" charset="0"/>
              </a:rPr>
              <a:t>Source A</a:t>
            </a:r>
            <a:endParaRPr lang="en-GB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17433" name="Rectangle 29"/>
          <p:cNvSpPr>
            <a:spLocks noChangeArrowheads="1"/>
          </p:cNvSpPr>
          <p:nvPr/>
        </p:nvSpPr>
        <p:spPr bwMode="auto">
          <a:xfrm>
            <a:off x="7381875" y="3352800"/>
            <a:ext cx="1509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 b="1">
                <a:latin typeface="Comic Sans MS" panose="030F0702030302020204" pitchFamily="66" charset="0"/>
              </a:rPr>
              <a:t>Destination B</a:t>
            </a:r>
            <a:endParaRPr lang="en-GB" altLang="sr-Latn-RS" sz="1600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34CA9FE1-1D4B-4FD8-99B5-FE36ADBF8DBA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7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/>
              <a:t>Public-</a:t>
            </a:r>
            <a:r>
              <a:rPr lang="hr-HR" altLang="sr-Latn-RS" dirty="0"/>
              <a:t>K</a:t>
            </a:r>
            <a:r>
              <a:rPr lang="fr-CH" altLang="sr-Latn-RS" dirty="0" err="1"/>
              <a:t>ey</a:t>
            </a:r>
            <a:r>
              <a:rPr lang="fr-CH" altLang="sr-Latn-RS" dirty="0"/>
              <a:t> </a:t>
            </a:r>
            <a:r>
              <a:rPr lang="fr-CH" altLang="sr-Latn-RS" dirty="0" err="1"/>
              <a:t>Cryptosystems</a:t>
            </a:r>
            <a:endParaRPr lang="en-GB" altLang="sr-Latn-RS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990600"/>
          </a:xfrm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2200" dirty="0"/>
              <a:t>A </a:t>
            </a:r>
            <a:r>
              <a:rPr lang="fr-CH" altLang="sr-Latn-RS" sz="2200" dirty="0" err="1"/>
              <a:t>zeli</a:t>
            </a:r>
            <a:r>
              <a:rPr lang="fr-CH" altLang="sr-Latn-RS" sz="2200" dirty="0"/>
              <a:t> </a:t>
            </a:r>
            <a:r>
              <a:rPr lang="fr-CH" altLang="sr-Latn-RS" sz="2200" dirty="0" err="1"/>
              <a:t>poslati</a:t>
            </a:r>
            <a:r>
              <a:rPr lang="hr-HR" altLang="sr-Latn-RS" sz="2200" dirty="0"/>
              <a:t> B</a:t>
            </a:r>
            <a:r>
              <a:rPr lang="fr-CH" altLang="sr-Latn-RS" sz="2200" dirty="0"/>
              <a:t> </a:t>
            </a:r>
            <a:r>
              <a:rPr lang="fr-CH" altLang="sr-Latn-RS" sz="2200" dirty="0" err="1"/>
              <a:t>tajnu</a:t>
            </a:r>
            <a:r>
              <a:rPr lang="fr-CH" altLang="sr-Latn-RS" sz="2200" dirty="0"/>
              <a:t> </a:t>
            </a:r>
            <a:r>
              <a:rPr lang="fr-CH" altLang="sr-Latn-RS" sz="2200" dirty="0" err="1"/>
              <a:t>poruku</a:t>
            </a:r>
            <a:r>
              <a:rPr lang="fr-CH" altLang="sr-Latn-RS" sz="2200" dirty="0"/>
              <a:t> m</a:t>
            </a:r>
            <a:r>
              <a:rPr lang="fr-CH" altLang="sr-Latn-RS" sz="2200" i="1" dirty="0"/>
              <a:t> </a:t>
            </a:r>
            <a:r>
              <a:rPr lang="fr-CH" altLang="sr-Latn-RS" sz="2200" dirty="0"/>
              <a:t>(</a:t>
            </a:r>
            <a:r>
              <a:rPr lang="fr-CH" altLang="sr-Latn-RS" sz="2200" dirty="0" err="1">
                <a:solidFill>
                  <a:srgbClr val="C00000"/>
                </a:solidFill>
              </a:rPr>
              <a:t>zastita</a:t>
            </a:r>
            <a:r>
              <a:rPr lang="fr-CH" altLang="sr-Latn-RS" sz="2200" dirty="0">
                <a:solidFill>
                  <a:srgbClr val="C00000"/>
                </a:solidFill>
              </a:rPr>
              <a:t> </a:t>
            </a:r>
            <a:r>
              <a:rPr lang="hr-HR" altLang="sr-Latn-RS" sz="2200" dirty="0">
                <a:solidFill>
                  <a:srgbClr val="C00000"/>
                </a:solidFill>
              </a:rPr>
              <a:t>povjerljivosti</a:t>
            </a:r>
            <a:r>
              <a:rPr lang="fr-CH" altLang="sr-Latn-RS" sz="2200" dirty="0" smtClean="0"/>
              <a:t>)</a:t>
            </a:r>
            <a:endParaRPr lang="hr-HR" altLang="sr-Latn-RS" sz="2200" dirty="0" smtClean="0"/>
          </a:p>
          <a:p>
            <a:pPr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2200" dirty="0" smtClean="0"/>
              <a:t>Primjer RSA</a:t>
            </a:r>
            <a:endParaRPr lang="fr-CH" altLang="sr-Latn-RS" sz="2200" dirty="0" smtClean="0"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4847272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dirty="0" smtClean="0">
                <a:latin typeface="Consolas" panose="020B0609020204030204" pitchFamily="49" charset="0"/>
              </a:rPr>
              <a:t>Plaintext</a:t>
            </a:r>
            <a:r>
              <a:rPr lang="hr-HR" sz="1200" b="1" dirty="0">
                <a:latin typeface="Consolas" panose="020B0609020204030204" pitchFamily="49" charset="0"/>
              </a:rPr>
              <a:t>: </a:t>
            </a:r>
            <a:r>
              <a:rPr lang="hr-HR" sz="1200" dirty="0">
                <a:latin typeface="Consolas" panose="020B0609020204030204" pitchFamily="49" charset="0"/>
              </a:rPr>
              <a:t>Hello world!</a:t>
            </a:r>
          </a:p>
          <a:p>
            <a:r>
              <a:rPr lang="en-US" sz="1200" b="1" dirty="0" smtClean="0">
                <a:latin typeface="Consolas" panose="020B0609020204030204" pitchFamily="49" charset="0"/>
              </a:rPr>
              <a:t>Ciphertext:</a:t>
            </a:r>
            <a:r>
              <a:rPr lang="en-US" sz="1200" dirty="0" smtClean="0">
                <a:latin typeface="Consolas" panose="020B0609020204030204" pitchFamily="49" charset="0"/>
              </a:rPr>
              <a:t>12fbc6d3dff2767f39b647f794a6fe3f99c950ec3ea3cc47392eeb5f203d18e1dad02299fff613fbd7e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df78c1d9283f3a6af71843b7f615411cbf1561dcd94c8904271ae1b5addd39867167513de91d4863039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d52fce3ae3f7a2011fcf22a1ccc33473a70709bf8b53936e2c747c8be8bf1449c1294fef600fc0eeabd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efddc86878fa5b8a4883eb21a159790840dd7587f521baf3504ab5f2abbabd58a49393443c4b36c6383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45a9c3e13ffc95cd0ac4164bda1f8951c504bf625b6141de8da4878f672821d5729e5440ea57d796d30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4fa9e048506998e056b7fc4bf70e374d0d2e3aafff991520f1086bd5df534107ae706e6c1a2e287f160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2bd40598c6aecf</a:t>
            </a:r>
            <a:r>
              <a:rPr lang="hr-HR" sz="1200" dirty="0" smtClean="0">
                <a:latin typeface="Consolas" panose="020B0609020204030204" pitchFamily="49" charset="0"/>
              </a:rPr>
              <a:t> (2048 bit)</a:t>
            </a:r>
          </a:p>
          <a:p>
            <a:r>
              <a:rPr lang="en-US" sz="1200" b="1" dirty="0" smtClean="0">
                <a:latin typeface="Consolas" panose="020B0609020204030204" pitchFamily="49" charset="0"/>
              </a:rPr>
              <a:t>Decrypted</a:t>
            </a:r>
            <a:r>
              <a:rPr lang="en-US" sz="1200" b="1" dirty="0">
                <a:latin typeface="Consolas" panose="020B0609020204030204" pitchFamily="49" charset="0"/>
              </a:rPr>
              <a:t>:</a:t>
            </a:r>
            <a:r>
              <a:rPr lang="en-US" sz="1200" dirty="0">
                <a:latin typeface="Consolas" panose="020B0609020204030204" pitchFamily="49" charset="0"/>
              </a:rPr>
              <a:t> Hello world!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905000"/>
            <a:ext cx="70104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fs = require('fs')</a:t>
            </a:r>
          </a:p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path = require('path')</a:t>
            </a:r>
          </a:p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crypto = require('crypto')</a:t>
            </a:r>
          </a:p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debug = require('debug')('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cryptor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')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PRIVATE_KEY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fs.readFileSync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path.join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(__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dirname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private.pem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PUBLIC_KEY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fs.readFileSync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path.join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(__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dirname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public.pem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plaintext = </a:t>
            </a:r>
            <a:r>
              <a:rPr lang="en-US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'Hello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world</a:t>
            </a:r>
            <a:r>
              <a:rPr lang="en-US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!</a:t>
            </a:r>
            <a:r>
              <a:rPr lang="hr-HR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ciphertext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crypto.publicEncrypt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(PUBLIC_KEY,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Buffer.from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plaintext)</a:t>
            </a:r>
            <a:r>
              <a:rPr lang="hr-H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decrypted_plaintext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crypto.privateDecrypt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(PRIVATE_KEY,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ciphertext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debug('Plaintext:', plaintext)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debug('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Ciphertext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:',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ciphertext.toString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('hex'))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debug('Decrypted:',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decrypted_plaintext.toString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())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7DCCCC5C-84F4-4783-9B06-038F6C735922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8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/>
              <a:t>Public-</a:t>
            </a:r>
            <a:r>
              <a:rPr lang="hr-HR" altLang="sr-Latn-RS" dirty="0"/>
              <a:t>K</a:t>
            </a:r>
            <a:r>
              <a:rPr lang="fr-CH" altLang="sr-Latn-RS" dirty="0" err="1"/>
              <a:t>ey</a:t>
            </a:r>
            <a:r>
              <a:rPr lang="fr-CH" altLang="sr-Latn-RS" dirty="0"/>
              <a:t> </a:t>
            </a:r>
            <a:r>
              <a:rPr lang="fr-CH" altLang="sr-Latn-RS" dirty="0" err="1"/>
              <a:t>Cryptosystems</a:t>
            </a:r>
            <a:endParaRPr lang="en-GB" altLang="sr-Latn-RS" dirty="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545138" y="1066800"/>
            <a:ext cx="3276600" cy="2667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39738" y="1066800"/>
            <a:ext cx="3276600" cy="2667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887538" y="1295400"/>
            <a:ext cx="1439862" cy="53975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solidFill>
                  <a:schemeClr val="bg1"/>
                </a:solidFill>
                <a:latin typeface="Comic Sans MS" panose="030F0702030302020204" pitchFamily="66" charset="0"/>
              </a:rPr>
              <a:t>Encryption</a:t>
            </a:r>
            <a:endParaRPr lang="en-GB" altLang="sr-Latn-RS" sz="1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934075" y="1295400"/>
            <a:ext cx="1439863" cy="53975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solidFill>
                  <a:schemeClr val="bg1"/>
                </a:solidFill>
                <a:latin typeface="Comic Sans MS" panose="030F0702030302020204" pitchFamily="66" charset="0"/>
              </a:rPr>
              <a:t>Decryption</a:t>
            </a:r>
            <a:endParaRPr lang="en-GB" altLang="sr-Latn-RS" sz="1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887538" y="2889250"/>
            <a:ext cx="1439862" cy="53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sr-Latn-RS" sz="1600">
                <a:latin typeface="Comic Sans MS" panose="030F0702030302020204" pitchFamily="66" charset="0"/>
              </a:rPr>
              <a:t>Key Generation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592138" y="15573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335338" y="155257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7373938" y="1552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cxnSp>
        <p:nvCxnSpPr>
          <p:cNvPr id="18444" name="AutoShape 12"/>
          <p:cNvCxnSpPr>
            <a:cxnSpLocks noChangeShapeType="1"/>
            <a:stCxn id="18440" idx="0"/>
            <a:endCxn id="18438" idx="2"/>
          </p:cNvCxnSpPr>
          <p:nvPr/>
        </p:nvCxnSpPr>
        <p:spPr bwMode="auto">
          <a:xfrm rot="-5400000">
            <a:off x="2081213" y="2362200"/>
            <a:ext cx="1054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143000" y="12636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m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191000" y="1247775"/>
            <a:ext cx="716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r-HR" altLang="sr-Latn-RS" sz="1600" dirty="0">
                <a:latin typeface="Comic Sans MS" panose="030F0702030302020204" pitchFamily="66" charset="0"/>
              </a:rPr>
              <a:t>(m</a:t>
            </a:r>
            <a:r>
              <a:rPr lang="hr-HR" altLang="sr-Latn-RS" sz="1600" dirty="0" smtClean="0">
                <a:latin typeface="Comic Sans MS" panose="030F0702030302020204" pitchFamily="66" charset="0"/>
              </a:rPr>
              <a:t>, </a:t>
            </a:r>
            <a:r>
              <a:rPr lang="fr-CH" altLang="sr-Latn-RS" sz="1600" dirty="0" smtClean="0">
                <a:latin typeface="Comic Sans MS" panose="030F0702030302020204" pitchFamily="66" charset="0"/>
              </a:rPr>
              <a:t>c</a:t>
            </a:r>
            <a:r>
              <a:rPr lang="hr-HR" altLang="sr-Latn-RS" sz="1600" dirty="0">
                <a:latin typeface="Comic Sans MS" panose="030F0702030302020204" pitchFamily="66" charset="0"/>
              </a:rPr>
              <a:t>)</a:t>
            </a:r>
            <a:endParaRPr lang="en-GB" altLang="sr-Latn-RS" sz="1600" dirty="0">
              <a:latin typeface="Comic Sans MS" panose="030F0702030302020204" pitchFamily="66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848600" y="126365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m</a:t>
            </a:r>
            <a:r>
              <a:rPr lang="hr-HR" altLang="sr-Latn-RS" sz="1600">
                <a:latin typeface="Comic Sans MS" panose="030F0702030302020204" pitchFamily="66" charset="0"/>
              </a:rPr>
              <a:t>’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2039938" y="2362200"/>
            <a:ext cx="585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PR</a:t>
            </a:r>
            <a:r>
              <a:rPr lang="fr-CH" altLang="sr-Latn-RS" sz="1800" baseline="-25000">
                <a:latin typeface="Comic Sans MS" panose="030F0702030302020204" pitchFamily="66" charset="0"/>
              </a:rPr>
              <a:t>A</a:t>
            </a:r>
            <a:endParaRPr lang="en-GB" altLang="sr-Latn-RS" sz="2800" baseline="-25000">
              <a:latin typeface="Comic Sans MS" panose="030F0702030302020204" pitchFamily="66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6650038" y="236220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>
                <a:latin typeface="Comic Sans MS" panose="030F0702030302020204" pitchFamily="66" charset="0"/>
              </a:rPr>
              <a:t>PU</a:t>
            </a:r>
            <a:r>
              <a:rPr lang="fr-CH" altLang="sr-Latn-RS" sz="1800" baseline="-25000">
                <a:latin typeface="Comic Sans MS" panose="030F0702030302020204" pitchFamily="66" charset="0"/>
              </a:rPr>
              <a:t>A</a:t>
            </a:r>
            <a:endParaRPr lang="en-GB" altLang="sr-Latn-RS" sz="1800" baseline="-25000">
              <a:latin typeface="Comic Sans MS" panose="030F0702030302020204" pitchFamily="66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038600" y="1909763"/>
            <a:ext cx="9953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Message</a:t>
            </a:r>
          </a:p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Channel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4511675" y="1571625"/>
            <a:ext cx="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953000" y="2209800"/>
            <a:ext cx="908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Key</a:t>
            </a:r>
          </a:p>
          <a:p>
            <a:pPr algn="ctr" eaLnBrk="1" hangingPunct="1"/>
            <a:r>
              <a:rPr lang="fr-CH" altLang="sr-Latn-RS" sz="1600">
                <a:latin typeface="Comic Sans MS" panose="030F0702030302020204" pitchFamily="66" charset="0"/>
              </a:rPr>
              <a:t>Channel</a:t>
            </a:r>
            <a:endParaRPr lang="en-GB" altLang="sr-Latn-RS" sz="1600">
              <a:latin typeface="Comic Sans MS" panose="030F0702030302020204" pitchFamily="66" charset="0"/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5367338" y="2743200"/>
            <a:ext cx="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439738" y="3352800"/>
            <a:ext cx="1103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 b="1">
                <a:latin typeface="Comic Sans MS" panose="030F0702030302020204" pitchFamily="66" charset="0"/>
              </a:rPr>
              <a:t>Source A</a:t>
            </a:r>
            <a:endParaRPr lang="en-GB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18455" name="Rectangle 24"/>
          <p:cNvSpPr>
            <a:spLocks noChangeArrowheads="1"/>
          </p:cNvSpPr>
          <p:nvPr/>
        </p:nvSpPr>
        <p:spPr bwMode="auto">
          <a:xfrm>
            <a:off x="7381875" y="3352800"/>
            <a:ext cx="1509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sr-Latn-RS" sz="1600" b="1">
                <a:latin typeface="Comic Sans MS" panose="030F0702030302020204" pitchFamily="66" charset="0"/>
              </a:rPr>
              <a:t>Destination B</a:t>
            </a:r>
            <a:endParaRPr lang="en-GB" altLang="sr-Latn-RS" sz="1600" b="1">
              <a:latin typeface="Comic Sans MS" panose="030F0702030302020204" pitchFamily="66" charset="0"/>
            </a:endParaRPr>
          </a:p>
        </p:txBody>
      </p:sp>
      <p:cxnSp>
        <p:nvCxnSpPr>
          <p:cNvPr id="18456" name="AutoShape 26"/>
          <p:cNvCxnSpPr>
            <a:cxnSpLocks noChangeShapeType="1"/>
            <a:stCxn id="18440" idx="3"/>
            <a:endCxn id="18439" idx="2"/>
          </p:cNvCxnSpPr>
          <p:nvPr/>
        </p:nvCxnSpPr>
        <p:spPr bwMode="auto">
          <a:xfrm flipV="1">
            <a:off x="3327400" y="1835150"/>
            <a:ext cx="3327400" cy="132397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7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381000" y="3983036"/>
            <a:ext cx="8534400" cy="2570163"/>
          </a:xfrm>
          <a:noFill/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2000" dirty="0" smtClean="0"/>
              <a:t>A </a:t>
            </a:r>
            <a:r>
              <a:rPr lang="hr-HR" altLang="sr-Latn-RS" sz="2000" dirty="0" err="1"/>
              <a:t>ž</a:t>
            </a:r>
            <a:r>
              <a:rPr lang="fr-CH" altLang="sr-Latn-RS" sz="2000" dirty="0" err="1" smtClean="0"/>
              <a:t>eli</a:t>
            </a:r>
            <a:r>
              <a:rPr lang="fr-CH" altLang="sr-Latn-RS" sz="2000" dirty="0" smtClean="0"/>
              <a:t> </a:t>
            </a:r>
            <a:r>
              <a:rPr lang="hr-HR" altLang="sr-Latn-RS" sz="2000" dirty="0" smtClean="0"/>
              <a:t>zaštititi</a:t>
            </a:r>
            <a:r>
              <a:rPr lang="fr-CH" altLang="sr-Latn-RS" sz="2000" dirty="0" smtClean="0"/>
              <a:t> </a:t>
            </a:r>
            <a:r>
              <a:rPr lang="hr-HR" altLang="sr-Latn-RS" sz="2000" dirty="0" smtClean="0"/>
              <a:t>integritet </a:t>
            </a:r>
            <a:r>
              <a:rPr lang="fr-CH" altLang="sr-Latn-RS" sz="2000" dirty="0" err="1" smtClean="0"/>
              <a:t>poruk</a:t>
            </a:r>
            <a:r>
              <a:rPr lang="hr-HR" altLang="sr-Latn-RS" sz="2000" dirty="0" smtClean="0"/>
              <a:t>e</a:t>
            </a:r>
            <a:r>
              <a:rPr lang="fr-CH" altLang="sr-Latn-RS" sz="2000" dirty="0" smtClean="0"/>
              <a:t> </a:t>
            </a:r>
            <a:r>
              <a:rPr lang="hr-HR" altLang="sr-Latn-RS" sz="2000" dirty="0" smtClean="0"/>
              <a:t>i pošiljatelja</a:t>
            </a:r>
            <a:r>
              <a:rPr lang="fr-CH" altLang="sr-Latn-RS" sz="2000" dirty="0" smtClean="0"/>
              <a:t> </a:t>
            </a:r>
            <a:r>
              <a:rPr lang="hr-HR" altLang="sr-Latn-RS" sz="2000" dirty="0" smtClean="0"/>
              <a:t>(</a:t>
            </a:r>
            <a:r>
              <a:rPr lang="hr-HR" altLang="sr-Latn-RS" sz="2000" dirty="0" smtClean="0">
                <a:solidFill>
                  <a:srgbClr val="C00000"/>
                </a:solidFill>
              </a:rPr>
              <a:t>autentikacija</a:t>
            </a:r>
            <a:r>
              <a:rPr lang="hr-HR" altLang="sr-Latn-RS" sz="2000" dirty="0" smtClean="0"/>
              <a:t>)</a:t>
            </a:r>
            <a:endParaRPr lang="fr-CH" altLang="sr-Latn-RS" sz="2000" dirty="0" smtClean="0"/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sr-Latn-RS" sz="1800" dirty="0" smtClean="0"/>
              <a:t>A </a:t>
            </a:r>
            <a:r>
              <a:rPr lang="en-GB" altLang="sr-Latn-RS" sz="1800" dirty="0" err="1" smtClean="0"/>
              <a:t>enkriptira</a:t>
            </a:r>
            <a:r>
              <a:rPr lang="en-GB" altLang="sr-Latn-RS" sz="1800" dirty="0" smtClean="0"/>
              <a:t> m </a:t>
            </a:r>
            <a:r>
              <a:rPr lang="en-GB" altLang="sr-Latn-RS" sz="1800" dirty="0" err="1" smtClean="0"/>
              <a:t>svoj</a:t>
            </a:r>
            <a:r>
              <a:rPr lang="hr-HR" altLang="sr-Latn-RS" sz="1800" dirty="0" smtClean="0"/>
              <a:t>im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privatni</a:t>
            </a:r>
            <a:r>
              <a:rPr lang="hr-HR" altLang="sr-Latn-RS" sz="1800" dirty="0" smtClean="0"/>
              <a:t>m</a:t>
            </a:r>
            <a:r>
              <a:rPr lang="en-GB" altLang="sr-Latn-RS" sz="1800" dirty="0" smtClean="0"/>
              <a:t> </a:t>
            </a:r>
            <a:r>
              <a:rPr lang="en-GB" altLang="sr-Latn-RS" sz="1800" dirty="0" err="1" smtClean="0"/>
              <a:t>kljuc</a:t>
            </a:r>
            <a:r>
              <a:rPr lang="hr-HR" altLang="sr-Latn-RS" sz="1800" dirty="0" smtClean="0"/>
              <a:t>em</a:t>
            </a:r>
            <a:r>
              <a:rPr lang="en-GB" altLang="sr-Latn-RS" sz="1800" dirty="0" smtClean="0"/>
              <a:t> </a:t>
            </a:r>
            <a:r>
              <a:rPr lang="fr-CH" altLang="sr-Latn-RS" sz="1800" dirty="0" smtClean="0"/>
              <a:t>PR</a:t>
            </a:r>
            <a:r>
              <a:rPr lang="fr-CH" altLang="sr-Latn-RS" baseline="-25000" dirty="0" smtClean="0"/>
              <a:t>A</a:t>
            </a:r>
            <a:r>
              <a:rPr lang="fr-CH" altLang="sr-Latn-RS" sz="1800" dirty="0" smtClean="0"/>
              <a:t>: 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c = E(PR</a:t>
            </a:r>
            <a:r>
              <a:rPr lang="fr-CH" altLang="sr-Latn-RS" baseline="-25000" dirty="0" smtClean="0">
                <a:solidFill>
                  <a:srgbClr val="C00000"/>
                </a:solidFill>
              </a:rPr>
              <a:t>A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, m)</a:t>
            </a: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1800" dirty="0" smtClean="0"/>
              <a:t>B </a:t>
            </a:r>
            <a:r>
              <a:rPr lang="hr-HR" altLang="sr-Latn-RS" sz="1800" dirty="0" smtClean="0"/>
              <a:t>prima (m,c), </a:t>
            </a:r>
            <a:r>
              <a:rPr lang="fr-CH" altLang="sr-Latn-RS" sz="1800" dirty="0" err="1" smtClean="0"/>
              <a:t>dekriptira</a:t>
            </a:r>
            <a:r>
              <a:rPr lang="fr-CH" altLang="sr-Latn-RS" sz="1800" dirty="0" smtClean="0"/>
              <a:t> c </a:t>
            </a:r>
            <a:r>
              <a:rPr lang="fr-CH" altLang="sr-Latn-RS" sz="1800" dirty="0" err="1" smtClean="0"/>
              <a:t>javni</a:t>
            </a:r>
            <a:r>
              <a:rPr lang="hr-HR" altLang="sr-Latn-RS" sz="1800" dirty="0" smtClean="0"/>
              <a:t>m</a:t>
            </a:r>
            <a:r>
              <a:rPr lang="fr-CH" altLang="sr-Latn-RS" sz="1800" dirty="0" smtClean="0"/>
              <a:t> </a:t>
            </a:r>
            <a:r>
              <a:rPr lang="fr-CH" altLang="sr-Latn-RS" sz="1800" dirty="0" err="1" smtClean="0"/>
              <a:t>kljuc</a:t>
            </a:r>
            <a:r>
              <a:rPr lang="hr-HR" altLang="sr-Latn-RS" sz="1800" dirty="0" smtClean="0"/>
              <a:t>em</a:t>
            </a:r>
            <a:r>
              <a:rPr lang="fr-CH" altLang="sr-Latn-RS" sz="1800" dirty="0" smtClean="0"/>
              <a:t> PU</a:t>
            </a:r>
            <a:r>
              <a:rPr lang="fr-CH" altLang="sr-Latn-RS" baseline="-25000" dirty="0" smtClean="0"/>
              <a:t>A </a:t>
            </a:r>
            <a:r>
              <a:rPr lang="fr-CH" altLang="sr-Latn-RS" sz="1800" dirty="0" smtClean="0"/>
              <a:t>: 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m</a:t>
            </a:r>
            <a:r>
              <a:rPr lang="hr-HR" altLang="sr-Latn-RS" sz="1800" dirty="0" smtClean="0">
                <a:solidFill>
                  <a:srgbClr val="C00000"/>
                </a:solidFill>
              </a:rPr>
              <a:t>’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 = D (PU</a:t>
            </a:r>
            <a:r>
              <a:rPr lang="fr-CH" altLang="sr-Latn-RS" baseline="-25000" dirty="0" smtClean="0">
                <a:solidFill>
                  <a:srgbClr val="C00000"/>
                </a:solidFill>
              </a:rPr>
              <a:t>A</a:t>
            </a:r>
            <a:r>
              <a:rPr lang="fr-CH" altLang="sr-Latn-RS" sz="1800" dirty="0" smtClean="0">
                <a:solidFill>
                  <a:srgbClr val="C00000"/>
                </a:solidFill>
              </a:rPr>
              <a:t>, c)</a:t>
            </a:r>
            <a:endParaRPr lang="hr-HR" altLang="sr-Latn-RS" sz="1800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1800" dirty="0" smtClean="0"/>
              <a:t>B provjerava vrijedi li </a:t>
            </a:r>
            <a:r>
              <a:rPr lang="hr-HR" altLang="sr-Latn-RS" sz="1800" dirty="0" smtClean="0">
                <a:solidFill>
                  <a:srgbClr val="C00000"/>
                </a:solidFill>
              </a:rPr>
              <a:t>m’ = m?</a:t>
            </a:r>
          </a:p>
        </p:txBody>
      </p:sp>
    </p:spTree>
    <p:extLst>
      <p:ext uri="{BB962C8B-B14F-4D97-AF65-F5344CB8AC3E}">
        <p14:creationId xmlns:p14="http://schemas.microsoft.com/office/powerpoint/2010/main" val="32448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  <a:fld id="{34CA9FE1-1D4B-4FD8-99B5-FE36ADBF8DBA}" type="slidenum"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pPr eaLnBrk="1" hangingPunct="1"/>
              <a:t>9</a:t>
            </a:fld>
            <a:r>
              <a:rPr lang="en-US" altLang="sr-Latn-RS" sz="1400">
                <a:solidFill>
                  <a:srgbClr val="339966"/>
                </a:solidFill>
                <a:latin typeface="Comic Sans MS" panose="030F0702030302020204" pitchFamily="66" charset="0"/>
              </a:rPr>
              <a:t>::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sr-Latn-RS" dirty="0"/>
              <a:t>Public-</a:t>
            </a:r>
            <a:r>
              <a:rPr lang="hr-HR" altLang="sr-Latn-RS" dirty="0"/>
              <a:t>K</a:t>
            </a:r>
            <a:r>
              <a:rPr lang="fr-CH" altLang="sr-Latn-RS" dirty="0" err="1"/>
              <a:t>ey</a:t>
            </a:r>
            <a:r>
              <a:rPr lang="fr-CH" altLang="sr-Latn-RS" dirty="0"/>
              <a:t> </a:t>
            </a:r>
            <a:r>
              <a:rPr lang="fr-CH" altLang="sr-Latn-RS" dirty="0" err="1"/>
              <a:t>Cryptosystems</a:t>
            </a:r>
            <a:endParaRPr lang="en-GB" altLang="sr-Latn-RS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9906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CH" altLang="sr-Latn-RS" sz="2000" dirty="0"/>
              <a:t>A </a:t>
            </a:r>
            <a:r>
              <a:rPr lang="hr-HR" altLang="sr-Latn-RS" sz="2000" dirty="0"/>
              <a:t>ž</a:t>
            </a:r>
            <a:r>
              <a:rPr lang="fr-CH" altLang="sr-Latn-RS" sz="2000" dirty="0" err="1"/>
              <a:t>eli</a:t>
            </a:r>
            <a:r>
              <a:rPr lang="fr-CH" altLang="sr-Latn-RS" sz="2000" dirty="0"/>
              <a:t> </a:t>
            </a:r>
            <a:r>
              <a:rPr lang="hr-HR" altLang="sr-Latn-RS" sz="2000" dirty="0"/>
              <a:t>zaštititi</a:t>
            </a:r>
            <a:r>
              <a:rPr lang="fr-CH" altLang="sr-Latn-RS" sz="2000" dirty="0"/>
              <a:t> </a:t>
            </a:r>
            <a:r>
              <a:rPr lang="hr-HR" altLang="sr-Latn-RS" sz="2000" dirty="0"/>
              <a:t>integritet </a:t>
            </a:r>
            <a:r>
              <a:rPr lang="fr-CH" altLang="sr-Latn-RS" sz="2000" dirty="0" err="1"/>
              <a:t>poruk</a:t>
            </a:r>
            <a:r>
              <a:rPr lang="hr-HR" altLang="sr-Latn-RS" sz="2000" dirty="0"/>
              <a:t>e</a:t>
            </a:r>
            <a:r>
              <a:rPr lang="fr-CH" altLang="sr-Latn-RS" sz="2000" dirty="0"/>
              <a:t> </a:t>
            </a:r>
            <a:r>
              <a:rPr lang="hr-HR" altLang="sr-Latn-RS" sz="2000" dirty="0"/>
              <a:t>i pošiljatelja</a:t>
            </a:r>
            <a:r>
              <a:rPr lang="fr-CH" altLang="sr-Latn-RS" sz="2000" dirty="0"/>
              <a:t> </a:t>
            </a:r>
            <a:r>
              <a:rPr lang="hr-HR" altLang="sr-Latn-RS" sz="2000" dirty="0"/>
              <a:t>(</a:t>
            </a:r>
            <a:r>
              <a:rPr lang="hr-HR" altLang="sr-Latn-RS" sz="2000" dirty="0">
                <a:solidFill>
                  <a:srgbClr val="C00000"/>
                </a:solidFill>
              </a:rPr>
              <a:t>autentikacija</a:t>
            </a:r>
            <a:r>
              <a:rPr lang="hr-HR" altLang="sr-Latn-RS" sz="2000" dirty="0"/>
              <a:t>)</a:t>
            </a:r>
            <a:endParaRPr lang="fr-CH" altLang="sr-Latn-RS" sz="2000" dirty="0"/>
          </a:p>
          <a:p>
            <a:pPr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2000" dirty="0" smtClean="0"/>
              <a:t>Primjer RSA</a:t>
            </a:r>
            <a:endParaRPr lang="fr-CH" altLang="sr-Latn-RS" sz="2000" dirty="0" smtClean="0"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4847272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dirty="0" smtClean="0">
                <a:latin typeface="Consolas" panose="020B0609020204030204" pitchFamily="49" charset="0"/>
              </a:rPr>
              <a:t>Plaintext</a:t>
            </a:r>
            <a:r>
              <a:rPr lang="hr-HR" sz="1200" b="1" dirty="0">
                <a:latin typeface="Consolas" panose="020B0609020204030204" pitchFamily="49" charset="0"/>
              </a:rPr>
              <a:t>: </a:t>
            </a:r>
            <a:r>
              <a:rPr lang="hr-HR" sz="1200" dirty="0">
                <a:latin typeface="Consolas" panose="020B0609020204030204" pitchFamily="49" charset="0"/>
              </a:rPr>
              <a:t>Hello world!</a:t>
            </a:r>
          </a:p>
          <a:p>
            <a:r>
              <a:rPr lang="hr-HR" sz="1200" b="1" dirty="0" smtClean="0">
                <a:latin typeface="Consolas" panose="020B0609020204030204" pitchFamily="49" charset="0"/>
              </a:rPr>
              <a:t>Signature</a:t>
            </a:r>
            <a:r>
              <a:rPr lang="en-US" sz="1200" b="1" dirty="0" smtClean="0">
                <a:latin typeface="Consolas" panose="020B0609020204030204" pitchFamily="49" charset="0"/>
              </a:rPr>
              <a:t>:</a:t>
            </a:r>
            <a:r>
              <a:rPr lang="hr-HR" sz="1200" b="1" dirty="0" smtClean="0"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</a:rPr>
              <a:t>5455b9dbfcac61a8b63dc7e994e7c12ec45a0d0e7b8e58a94d2a098428d06c9aca89198ba75d24e81298ce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a209c0aafa696260a4108625419aa4b739d9485f97be87b51d93a10e0d8e64529c5641672a4ddb58ec5c4c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51b7db7aa861f0857d62fdacc7ca05d450a5b5f5c4717f5e48491413cc30b7856bd1598645c717c81bf6c8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3a26f784e3132f648e31e43f44ad1344f92d1fc7eac3c80fc659fb158ad4e17e3b817af3f4b17d16d6be5a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896a75d2bd698a7a8ed03bb5b13482a7b8aae8804cc8ed4ed33c16cac260493f2920bc77b2aa21ed9e3a4e</a:t>
            </a:r>
            <a:r>
              <a:rPr lang="hr-HR" sz="1200" dirty="0" smtClean="0"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</a:rPr>
              <a:t>4fc747825db4260b9da34a6c36c322f905c9cc036367c140c3f86ff5e4028c39589d2fc137228ed3e7</a:t>
            </a:r>
            <a:r>
              <a:rPr lang="hr-HR" sz="1200" dirty="0" smtClean="0">
                <a:latin typeface="Consolas" panose="020B0609020204030204" pitchFamily="49" charset="0"/>
              </a:rPr>
              <a:t> 	(2048 bit)</a:t>
            </a:r>
          </a:p>
          <a:p>
            <a:r>
              <a:rPr lang="hr-HR" sz="1200" b="1" dirty="0" smtClean="0">
                <a:latin typeface="Consolas" panose="020B0609020204030204" pitchFamily="49" charset="0"/>
              </a:rPr>
              <a:t>Verification</a:t>
            </a:r>
            <a:r>
              <a:rPr lang="en-US" sz="1200" b="1" dirty="0" smtClean="0"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latin typeface="Consolas" panose="020B0609020204030204" pitchFamily="49" charset="0"/>
              </a:rPr>
              <a:t> </a:t>
            </a:r>
            <a:r>
              <a:rPr lang="hr-HR" sz="1200" dirty="0" smtClean="0">
                <a:solidFill>
                  <a:srgbClr val="339966"/>
                </a:solidFill>
                <a:latin typeface="Consolas" panose="020B0609020204030204" pitchFamily="49" charset="0"/>
              </a:rPr>
              <a:t>true</a:t>
            </a:r>
            <a:endParaRPr lang="en-US" sz="1200" dirty="0">
              <a:solidFill>
                <a:srgbClr val="339966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905000"/>
            <a:ext cx="6629400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let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sign =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crypto.createSign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('RSA-SHA256')</a:t>
            </a:r>
          </a:p>
          <a:p>
            <a:r>
              <a:rPr lang="hr-HR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let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verify =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crypto.createVerify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('RSA-SHA256')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sign.write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'</a:t>
            </a:r>
            <a:r>
              <a:rPr lang="hr-HR" sz="1200" dirty="0">
                <a:latin typeface="Consolas" panose="020B0609020204030204" pitchFamily="49" charset="0"/>
              </a:rPr>
              <a:t>Hello world!</a:t>
            </a:r>
            <a:r>
              <a:rPr lang="en-US" sz="1200" dirty="0">
                <a:latin typeface="Consolas" panose="020B0609020204030204" pitchFamily="49" charset="0"/>
              </a:rPr>
              <a:t>'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sign.end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hr-HR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digital_signature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sign.sign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(PRIVATE_KEY,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'hex'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verify.write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smtClean="0">
                <a:latin typeface="Consolas" panose="020B0609020204030204" pitchFamily="49" charset="0"/>
              </a:rPr>
              <a:t>'</a:t>
            </a:r>
            <a:r>
              <a:rPr lang="hr-HR" sz="1200" dirty="0" smtClean="0">
                <a:latin typeface="Consolas" panose="020B0609020204030204" pitchFamily="49" charset="0"/>
              </a:rPr>
              <a:t>Hello world!</a:t>
            </a:r>
            <a:r>
              <a:rPr lang="en-US" sz="1200" dirty="0" smtClean="0">
                <a:latin typeface="Consolas" panose="020B0609020204030204" pitchFamily="49" charset="0"/>
              </a:rPr>
              <a:t>'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verify.end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hr-HR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is_signature_ok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verify.verify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(PUBLIC_KEY,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digital_signature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'hex'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debug('Signature:',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digital_signature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debug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('</a:t>
            </a:r>
            <a:r>
              <a:rPr lang="hr-HR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Verification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:',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is_signature_ok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86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-Slide-Master">
  <a:themeElements>
    <a:clrScheme name="Lecture-Slide-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cture-Slide-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cture-Slide-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-Slide-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Slide-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Slide-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Slide-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Slide-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Slide-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Lecture-Slide-Master</Template>
  <TotalTime>16040</TotalTime>
  <Words>4337</Words>
  <Application>Microsoft Office PowerPoint</Application>
  <PresentationFormat>On-screen Show (4:3)</PresentationFormat>
  <Paragraphs>1308</Paragraphs>
  <Slides>59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Cambria Math</vt:lpstr>
      <vt:lpstr>Times New Roman</vt:lpstr>
      <vt:lpstr>Courier New</vt:lpstr>
      <vt:lpstr>Arial</vt:lpstr>
      <vt:lpstr>SymbolPS</vt:lpstr>
      <vt:lpstr>Mathematica1</vt:lpstr>
      <vt:lpstr>Comic Sans MS</vt:lpstr>
      <vt:lpstr>Consolas</vt:lpstr>
      <vt:lpstr>Lecture-Slide-Master</vt:lpstr>
      <vt:lpstr>Equation</vt:lpstr>
      <vt:lpstr>PowerPoint Presentation</vt:lpstr>
      <vt:lpstr>Kriptografski sustav</vt:lpstr>
      <vt:lpstr>Public-Key Cryptosystems</vt:lpstr>
      <vt:lpstr>Public-Key Cryptosystems</vt:lpstr>
      <vt:lpstr>Public-Key Cryptosystems</vt:lpstr>
      <vt:lpstr>Public-Key Cryptosystems</vt:lpstr>
      <vt:lpstr>Public-Key Cryptosystems</vt:lpstr>
      <vt:lpstr>Public-Key Cryptosystems</vt:lpstr>
      <vt:lpstr>Public-Key Cryptosystems</vt:lpstr>
      <vt:lpstr>Public-Key Cryptosystems</vt:lpstr>
      <vt:lpstr>Public-Key Cryptosystems</vt:lpstr>
      <vt:lpstr>Public-Key Cryptosystems</vt:lpstr>
      <vt:lpstr>Klasifikacija public-key kriptosustava</vt:lpstr>
      <vt:lpstr>PowerPoint Presentation</vt:lpstr>
      <vt:lpstr>RSA u praksi: raspored.fesb.hr</vt:lpstr>
      <vt:lpstr>Modularna aritmetika: zbrajanje</vt:lpstr>
      <vt:lpstr>Modularna aritmetika: množenje</vt:lpstr>
      <vt:lpstr>Modularna aritmetika: množenje</vt:lpstr>
      <vt:lpstr>Modularna aritmetika: množenje</vt:lpstr>
      <vt:lpstr>Modularna aritmetika: množenje</vt:lpstr>
      <vt:lpstr>Modularna aritmetika: potenciranje</vt:lpstr>
      <vt:lpstr>Modularna aritmetika: potenciranje</vt:lpstr>
      <vt:lpstr>Modularna aritmetika: potenciranje</vt:lpstr>
      <vt:lpstr>RSA algoritam</vt:lpstr>
      <vt:lpstr>Ispravnost RSA algoritma</vt:lpstr>
      <vt:lpstr>Textbook RSA-based digital signature</vt:lpstr>
      <vt:lpstr>RSA: Toy Example</vt:lpstr>
      <vt:lpstr>Sigurnost RSA algoritma</vt:lpstr>
      <vt:lpstr>Sigurnost RSA algoritma</vt:lpstr>
      <vt:lpstr>Sigurnost RSA algoritma</vt:lpstr>
      <vt:lpstr>RSA enkripcija u praksi</vt:lpstr>
      <vt:lpstr>RSA enkripcija u praksi</vt:lpstr>
      <vt:lpstr>RSA enkripcija u praksi</vt:lpstr>
      <vt:lpstr>RSA enkripcija u praksi</vt:lpstr>
      <vt:lpstr>RSA enkripcija u praksi</vt:lpstr>
      <vt:lpstr>RSA enkripcija u praksi</vt:lpstr>
      <vt:lpstr>Encrypting and Decrypting Efficiently</vt:lpstr>
      <vt:lpstr>RSA with Square and Multiply</vt:lpstr>
      <vt:lpstr>RSA with Square and Multiply</vt:lpstr>
      <vt:lpstr>Simple Timing Attack on RSA</vt:lpstr>
      <vt:lpstr>Simple Power Analysis</vt:lpstr>
      <vt:lpstr>Experiment: SPA on Exponentiation</vt:lpstr>
      <vt:lpstr>Experiment: SPA on exponentiation</vt:lpstr>
      <vt:lpstr>Experiment: SPA on exponentiation</vt:lpstr>
      <vt:lpstr>RSA timing attacks over the network</vt:lpstr>
      <vt:lpstr>PowerPoint Presentation</vt:lpstr>
      <vt:lpstr>Diffie-Hellman: uvod</vt:lpstr>
      <vt:lpstr>Discrete Logarithm Problem for Zp* </vt:lpstr>
      <vt:lpstr>Discrete Logarithm Problem for Zp* </vt:lpstr>
      <vt:lpstr>Diffie-Hellman algoritam u Zp* </vt:lpstr>
      <vt:lpstr>Ispravnost Diffie-Hellman algoritma</vt:lpstr>
      <vt:lpstr>Diffie-Hellman: Toy Example</vt:lpstr>
      <vt:lpstr>DH: Some practical pointers</vt:lpstr>
      <vt:lpstr>Diffie-Hellman Key Exchange Protocol</vt:lpstr>
      <vt:lpstr>Diffie-Hellman protokol: MITM napad</vt:lpstr>
      <vt:lpstr>Diffie-Hellman protokol: MITM napad</vt:lpstr>
      <vt:lpstr>The Station-to-Station Protocol</vt:lpstr>
      <vt:lpstr>Forward secrecy</vt:lpstr>
      <vt:lpstr>RSA i Diffie-Hellman: primjene</vt:lpstr>
    </vt:vector>
  </TitlesOfParts>
  <Company>EPFL-DSC 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Sigurnost bezicnih racunalnih mreza</dc:title>
  <dc:creator>cagalj</dc:creator>
  <cp:lastModifiedBy>mcagalj</cp:lastModifiedBy>
  <cp:revision>2318</cp:revision>
  <dcterms:created xsi:type="dcterms:W3CDTF">2006-12-11T19:02:37Z</dcterms:created>
  <dcterms:modified xsi:type="dcterms:W3CDTF">2018-04-12T16:35:49Z</dcterms:modified>
</cp:coreProperties>
</file>